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3"/>
  </p:notesMasterIdLst>
  <p:sldIdLst>
    <p:sldId id="293" r:id="rId2"/>
    <p:sldId id="259" r:id="rId3"/>
    <p:sldId id="261" r:id="rId4"/>
    <p:sldId id="307" r:id="rId5"/>
    <p:sldId id="332" r:id="rId6"/>
    <p:sldId id="333" r:id="rId7"/>
    <p:sldId id="309" r:id="rId8"/>
    <p:sldId id="310" r:id="rId9"/>
    <p:sldId id="311" r:id="rId10"/>
    <p:sldId id="264" r:id="rId11"/>
    <p:sldId id="331" r:id="rId12"/>
    <p:sldId id="312" r:id="rId13"/>
    <p:sldId id="326" r:id="rId14"/>
    <p:sldId id="328" r:id="rId15"/>
    <p:sldId id="329" r:id="rId16"/>
    <p:sldId id="330" r:id="rId17"/>
    <p:sldId id="313" r:id="rId18"/>
    <p:sldId id="314" r:id="rId19"/>
    <p:sldId id="315" r:id="rId20"/>
    <p:sldId id="316" r:id="rId21"/>
    <p:sldId id="317" r:id="rId22"/>
    <p:sldId id="322" r:id="rId23"/>
    <p:sldId id="320" r:id="rId24"/>
    <p:sldId id="321" r:id="rId25"/>
    <p:sldId id="325" r:id="rId26"/>
    <p:sldId id="318" r:id="rId27"/>
    <p:sldId id="323" r:id="rId28"/>
    <p:sldId id="319" r:id="rId29"/>
    <p:sldId id="273" r:id="rId30"/>
    <p:sldId id="274" r:id="rId31"/>
    <p:sldId id="275" r:id="rId32"/>
    <p:sldId id="276" r:id="rId33"/>
    <p:sldId id="277" r:id="rId34"/>
    <p:sldId id="278" r:id="rId35"/>
    <p:sldId id="284" r:id="rId36"/>
    <p:sldId id="287" r:id="rId37"/>
    <p:sldId id="272" r:id="rId38"/>
    <p:sldId id="288" r:id="rId39"/>
    <p:sldId id="289" r:id="rId40"/>
    <p:sldId id="290" r:id="rId41"/>
    <p:sldId id="29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2636" userDrawn="1">
          <p15:clr>
            <a:srgbClr val="A4A3A4"/>
          </p15:clr>
        </p15:guide>
        <p15:guide id="8" orient="horz" pos="2205" userDrawn="1">
          <p15:clr>
            <a:srgbClr val="A4A3A4"/>
          </p15:clr>
        </p15:guide>
        <p15:guide id="9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9AD1F0"/>
    <a:srgbClr val="151F39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5748"/>
  </p:normalViewPr>
  <p:slideViewPr>
    <p:cSldViewPr snapToGrid="0" snapToObjects="1">
      <p:cViewPr varScale="1">
        <p:scale>
          <a:sx n="94" d="100"/>
          <a:sy n="94" d="100"/>
        </p:scale>
        <p:origin x="672" y="192"/>
      </p:cViewPr>
      <p:guideLst>
        <p:guide orient="horz" pos="777"/>
        <p:guide orient="horz" pos="3884"/>
        <p:guide pos="7378"/>
        <p:guide pos="302"/>
        <p:guide orient="horz" pos="1457"/>
        <p:guide orient="horz" pos="731"/>
        <p:guide orient="horz" pos="2636"/>
        <p:guide orient="horz" pos="2205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2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3108682"/>
            <a:ext cx="5416550" cy="306832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3108682"/>
            <a:ext cx="5416550" cy="306832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B710BF2-CC6F-9748-9C70-0E2D1A246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2475507"/>
            <a:ext cx="5416550" cy="485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en-GB" sz="2000" b="1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938" indent="0">
              <a:buFont typeface="Arial" panose="020B0604020202020204" pitchFamily="34" charset="0"/>
              <a:buNone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95300" indent="0">
              <a:buFont typeface="System Font Regular"/>
              <a:buNone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E1834D-96B4-0845-B0ED-71500514B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6025" y="2466076"/>
            <a:ext cx="5416550" cy="49461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en-GB" sz="2000" b="1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938" indent="0">
              <a:buFont typeface="Arial" panose="020B0604020202020204" pitchFamily="34" charset="0"/>
              <a:buNone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95300" indent="0">
              <a:buFont typeface="System Font Regular"/>
              <a:buNone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51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3108682"/>
            <a:ext cx="5416550" cy="306832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E1834D-96B4-0845-B0ED-71500514B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6025" y="2466076"/>
            <a:ext cx="5416550" cy="49461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en-GB" sz="2000" b="1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938" indent="0">
              <a:buFont typeface="Arial" panose="020B0604020202020204" pitchFamily="34" charset="0"/>
              <a:buNone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95300" indent="0">
              <a:buFont typeface="System Font Regular"/>
              <a:buNone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532B2-B9EC-5747-ADE7-72CA5B19634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062" y="2465388"/>
            <a:ext cx="5395913" cy="371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822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3108682"/>
            <a:ext cx="5416550" cy="306832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B710BF2-CC6F-9748-9C70-0E2D1A246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2475507"/>
            <a:ext cx="5416550" cy="485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en-GB" sz="2000" b="1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938" indent="0">
              <a:buFont typeface="Arial" panose="020B0604020202020204" pitchFamily="34" charset="0"/>
              <a:buNone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95300" indent="0">
              <a:buFont typeface="System Font Regular"/>
              <a:buNone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461E5-167D-B749-B9A6-C5219BCB72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6026" y="2473779"/>
            <a:ext cx="5416549" cy="37032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80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57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9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64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84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344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91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289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570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88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50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47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171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0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8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00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338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161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54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64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7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7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2C19CD7-1685-4A4A-92E4-5DABBE8DC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8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en-GB"/>
              <a:t>Click to edit Master text styles</a:t>
            </a:r>
          </a:p>
          <a:p>
            <a:pPr marL="0" lvl="1" indent="0">
              <a:buFontTx/>
              <a:buNone/>
            </a:pPr>
            <a:r>
              <a:rPr lang="en-GB"/>
              <a:t>Second level</a:t>
            </a:r>
          </a:p>
          <a:p>
            <a:pPr marL="0" lvl="2" indent="0">
              <a:buFontTx/>
              <a:buNone/>
            </a:pPr>
            <a:r>
              <a:rPr lang="en-GB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35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9F9F4-811D-894C-B516-16FD69A51A2D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613094"/>
            <a:ext cx="2634478" cy="5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82" r:id="rId5"/>
    <p:sldLayoutId id="2147483701" r:id="rId6"/>
    <p:sldLayoutId id="2147483709" r:id="rId7"/>
    <p:sldLayoutId id="2147483767" r:id="rId8"/>
    <p:sldLayoutId id="2147483774" r:id="rId9"/>
    <p:sldLayoutId id="2147483775" r:id="rId10"/>
    <p:sldLayoutId id="2147483793" r:id="rId11"/>
    <p:sldLayoutId id="2147483794" r:id="rId12"/>
    <p:sldLayoutId id="2147483795" r:id="rId13"/>
    <p:sldLayoutId id="2147483776" r:id="rId14"/>
    <p:sldLayoutId id="2147483773" r:id="rId15"/>
    <p:sldLayoutId id="2147483777" r:id="rId16"/>
    <p:sldLayoutId id="2147483778" r:id="rId17"/>
    <p:sldLayoutId id="2147483779" r:id="rId18"/>
    <p:sldLayoutId id="2147483768" r:id="rId19"/>
    <p:sldLayoutId id="2147483769" r:id="rId20"/>
    <p:sldLayoutId id="2147483770" r:id="rId21"/>
    <p:sldLayoutId id="2147483771" r:id="rId22"/>
    <p:sldLayoutId id="2147483780" r:id="rId23"/>
    <p:sldLayoutId id="2147483772" r:id="rId24"/>
    <p:sldLayoutId id="2147483781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ni-obuda.hu/hecon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uni-obuda.hu/articles/2020/10/06/megalakult-az-uj-hecon-egeszsegugyi-kozgazdasagtan-kutatokozpont" TargetMode="External"/><Relationship Id="rId2" Type="http://schemas.openxmlformats.org/officeDocument/2006/relationships/hyperlink" Target="https://www.youtube.com/watch?v=gJM1V66z4xE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OuGz9hP-uQI&amp;feature=youtu.be" TargetMode="External"/><Relationship Id="rId4" Type="http://schemas.openxmlformats.org/officeDocument/2006/relationships/hyperlink" Target="https://www.youtube.com/watch?v=dwWhGCrpHl8&amp;fbclid=IwAR3zBzXHyCgURgl3Ce75SxfEB4fDACFhJ8N2QD-ACc4K7MJYXGhKJ240Cz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660-4601/18/5/2213/pdf" TargetMode="External"/><Relationship Id="rId2" Type="http://schemas.openxmlformats.org/officeDocument/2006/relationships/hyperlink" Target="https://doi.org/10.3390/ijerph18052213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health.jmir.org/2021/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msksp.2021.102420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dcu.be/b8NGp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scholar?hl=en&amp;as_sdt=0,5&amp;q=gul&#225;csi+l&#225;szl&#243;&amp;btnG=" TargetMode="External"/><Relationship Id="rId13" Type="http://schemas.openxmlformats.org/officeDocument/2006/relationships/image" Target="../media/image3.jpg"/><Relationship Id="rId3" Type="http://schemas.openxmlformats.org/officeDocument/2006/relationships/hyperlink" Target="https://scholar.google.com/citations?user=Aos-sEIAAAAJ&amp;hl=en&amp;oi=ao" TargetMode="External"/><Relationship Id="rId7" Type="http://schemas.openxmlformats.org/officeDocument/2006/relationships/hyperlink" Target="https://vm.mtmt.hu/search/slist.php?lang=0&amp;AuthorID=10003170" TargetMode="External"/><Relationship Id="rId12" Type="http://schemas.openxmlformats.org/officeDocument/2006/relationships/slide" Target="slide40.xml"/><Relationship Id="rId2" Type="http://schemas.openxmlformats.org/officeDocument/2006/relationships/hyperlink" Target="https://vm.mtmt.hu/search/slist.php?lang=0&amp;top10=0&amp;AuthorID=1005986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entek.marta@uni-obuda.hu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scholar.google.com/citations?user=ZWupKeEAAAAJ&amp;hl=en&amp;oi=ao" TargetMode="External"/><Relationship Id="rId15" Type="http://schemas.openxmlformats.org/officeDocument/2006/relationships/image" Target="../media/image4.jpeg"/><Relationship Id="rId10" Type="http://schemas.openxmlformats.org/officeDocument/2006/relationships/slide" Target="slide39.xml"/><Relationship Id="rId4" Type="http://schemas.openxmlformats.org/officeDocument/2006/relationships/hyperlink" Target="https://m2.mtmt.hu/gui2/?type=authors&amp;mode=browse&amp;sel=10002852" TargetMode="External"/><Relationship Id="rId9" Type="http://schemas.openxmlformats.org/officeDocument/2006/relationships/hyperlink" Target="https://www.uni-obuda.hu/files/attachments/25274/hirmondo-2020-augusztus-116-szam.pdf" TargetMode="Externa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00296-019-04449-8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2020-ispor.ipostersessions.com/Default.aspx?s=C9-C4-10-A7-A1-53-1E-76-73-05-03-1A-40-00-35-D3" TargetMode="External"/><Relationship Id="rId2" Type="http://schemas.openxmlformats.org/officeDocument/2006/relationships/hyperlink" Target="https://europe2020-ispor.ipostersessions.com/Default.aspx?s=96-7E-40-6B-33-8C-5B-C0-F9-EF-94-71-60-7B-04-29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2020-ispor.ipostersessions.com/Default.aspx?s=33-B7-A9-F4-41-D3-3D-27-C6-1D-56-39-9A-D3-6B-3E" TargetMode="External"/><Relationship Id="rId2" Type="http://schemas.openxmlformats.org/officeDocument/2006/relationships/hyperlink" Target="https://europe2020-ispor.ipostersessions.com/Default.aspx?s=02-D4-1D-7A-01-F7-57-72-95-D5-5F-C1-F3-38-15-ED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urope2020-ispor.ipostersessions.com/Default.aspx?s=3F-24-A0-E1-F3-17-ED-6F-64-F3-47-6B-A9-91-AE-4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2020-ispor.ipostersessions.com/Default.aspx?s=D3-89-0B-4F-07-6D-87-B0-4F-DA-B4-06-92-C6-94-E2" TargetMode="External"/><Relationship Id="rId2" Type="http://schemas.openxmlformats.org/officeDocument/2006/relationships/hyperlink" Target="https://europe2020-ispor.ipostersessions.com/Default.aspx?s=9F-83-F8-9C-E1-3D-CD-6A-B4-C2-99-B2-CE-28-8E-26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urope2020-ispor.ipostersessions.com/Default.aspx?s=F5-67-16-AF-55-EB-42-9A-CE-8D-A6-FD-31-29-2D-4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journal/10198/20/1/suppl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cunia-project.eu/about/consortium" TargetMode="External"/><Relationship Id="rId2" Type="http://schemas.openxmlformats.org/officeDocument/2006/relationships/hyperlink" Target="https://www.healthpros-h2020.eu/index.php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procee2007.com/" TargetMode="External"/><Relationship Id="rId2" Type="http://schemas.openxmlformats.org/officeDocument/2006/relationships/hyperlink" Target="http://research.ncl.ac.uk/eurovaq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urqol-rd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A7B8-5881-544C-9C19-6313D808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318"/>
            <a:ext cx="10515600" cy="1407734"/>
          </a:xfrm>
        </p:spPr>
        <p:txBody>
          <a:bodyPr/>
          <a:lstStyle/>
          <a:p>
            <a:r>
              <a:rPr lang="hu-HU" dirty="0">
                <a:solidFill>
                  <a:srgbClr val="003366"/>
                </a:solidFill>
              </a:rPr>
              <a:t>HECON–</a:t>
            </a:r>
            <a:r>
              <a:rPr lang="en-US" dirty="0">
                <a:solidFill>
                  <a:srgbClr val="003366"/>
                </a:solidFill>
              </a:rPr>
              <a:t>Health Economics</a:t>
            </a:r>
            <a:r>
              <a:rPr lang="hu-HU" dirty="0">
                <a:solidFill>
                  <a:srgbClr val="003366"/>
                </a:solidFill>
              </a:rPr>
              <a:t> Research Center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A59C6-35C8-EE44-B1B6-21552AA8A3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954" y="3320248"/>
            <a:ext cx="10492846" cy="1862047"/>
          </a:xfrm>
        </p:spPr>
        <p:txBody>
          <a:bodyPr/>
          <a:lstStyle/>
          <a:p>
            <a:r>
              <a:rPr lang="hu-HU" sz="32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Óbuda </a:t>
            </a:r>
            <a:r>
              <a:rPr lang="en-US" sz="32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endParaRPr lang="hu-HU" sz="32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32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http://uni-obuda.hu/hecon</a:t>
            </a:r>
            <a:endParaRPr lang="hu-HU" sz="32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1697F-8AF2-064D-9D83-70D6E9314D6C}"/>
              </a:ext>
            </a:extLst>
          </p:cNvPr>
          <p:cNvSpPr txBox="1"/>
          <p:nvPr/>
        </p:nvSpPr>
        <p:spPr>
          <a:xfrm>
            <a:off x="860954" y="4859867"/>
            <a:ext cx="10515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hu-HU" sz="20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Formerly: Hungarian Office for Health Technology Assessment – </a:t>
            </a:r>
            <a:r>
              <a:rPr lang="en-US" sz="2000" dirty="0" err="1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HunHTA</a:t>
            </a:r>
            <a:endParaRPr lang="hu-HU" sz="20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hu-HU" sz="2000" dirty="0">
              <a:solidFill>
                <a:srgbClr val="0033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0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12th </a:t>
            </a:r>
            <a:r>
              <a:rPr lang="hu-HU" sz="2000" dirty="0" err="1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</a:t>
            </a:r>
            <a:r>
              <a:rPr lang="hu-HU" sz="2000" dirty="0">
                <a:solidFill>
                  <a:srgbClr val="0033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37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Scientific</a:t>
            </a:r>
            <a:r>
              <a:rPr lang="hu-HU" dirty="0"/>
              <a:t>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296159"/>
            <a:ext cx="11212512" cy="429995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Prof. Dr. Imre </a:t>
            </a:r>
            <a:r>
              <a:rPr lang="en-US" sz="1400" b="1" dirty="0" err="1"/>
              <a:t>Boncz</a:t>
            </a:r>
            <a:r>
              <a:rPr lang="en-US" sz="1400" b="1" dirty="0"/>
              <a:t> </a:t>
            </a:r>
            <a:endParaRPr lang="hu-HU" sz="1400" b="1" dirty="0"/>
          </a:p>
          <a:p>
            <a:pPr marL="0" indent="0">
              <a:buNone/>
            </a:pPr>
            <a:r>
              <a:rPr lang="en-US" sz="1400" dirty="0"/>
              <a:t>University of </a:t>
            </a:r>
            <a:r>
              <a:rPr lang="en-US" sz="1400" dirty="0" err="1"/>
              <a:t>Pécs</a:t>
            </a:r>
            <a:r>
              <a:rPr lang="en-US" sz="1400" dirty="0"/>
              <a:t>, Head of the Health Insurance Institute, Hungary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Petra Baji Ph.D. Habil.</a:t>
            </a:r>
          </a:p>
          <a:p>
            <a:pPr marL="0" indent="0">
              <a:buNone/>
            </a:pPr>
            <a:r>
              <a:rPr lang="en-US" sz="1400" dirty="0"/>
              <a:t>Associate professor</a:t>
            </a:r>
            <a:endParaRPr lang="hu-HU" sz="1400" dirty="0"/>
          </a:p>
          <a:p>
            <a:pPr marL="0" indent="0">
              <a:buNone/>
            </a:pPr>
            <a:endParaRPr lang="hu-HU" sz="1400" b="1" dirty="0"/>
          </a:p>
          <a:p>
            <a:pPr marL="0" indent="0">
              <a:buNone/>
            </a:pPr>
            <a:r>
              <a:rPr lang="hu-HU" sz="1400" b="1" dirty="0"/>
              <a:t>Áron Kincses, </a:t>
            </a:r>
            <a:r>
              <a:rPr lang="hu-HU" sz="1400" b="1" dirty="0" err="1"/>
              <a:t>Ph.D</a:t>
            </a:r>
            <a:r>
              <a:rPr lang="hu-HU" sz="1400" b="1" dirty="0"/>
              <a:t>.</a:t>
            </a:r>
          </a:p>
          <a:p>
            <a:pPr marL="0" indent="0">
              <a:buNone/>
            </a:pPr>
            <a:r>
              <a:rPr lang="hu-HU" sz="1400" dirty="0" err="1"/>
              <a:t>Deputy-President</a:t>
            </a:r>
            <a:r>
              <a:rPr lang="hu-HU" sz="1400" dirty="0"/>
              <a:t>, </a:t>
            </a:r>
            <a:r>
              <a:rPr lang="hu-HU" sz="1400" dirty="0" err="1"/>
              <a:t>Hungarian</a:t>
            </a:r>
            <a:r>
              <a:rPr lang="hu-HU" sz="1400" dirty="0"/>
              <a:t> </a:t>
            </a:r>
            <a:r>
              <a:rPr lang="hu-HU" sz="1400" dirty="0" err="1"/>
              <a:t>Central</a:t>
            </a:r>
            <a:r>
              <a:rPr lang="hu-HU" sz="1400" dirty="0"/>
              <a:t> </a:t>
            </a:r>
            <a:r>
              <a:rPr lang="hu-HU" sz="1400" dirty="0" err="1"/>
              <a:t>Statistical</a:t>
            </a:r>
            <a:r>
              <a:rPr lang="hu-HU" sz="1400" dirty="0"/>
              <a:t> Office</a:t>
            </a:r>
            <a:endParaRPr lang="en-US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hu-HU" sz="1400" b="1" dirty="0"/>
              <a:t>György Balázs</a:t>
            </a:r>
          </a:p>
          <a:p>
            <a:pPr marL="0" indent="0">
              <a:buNone/>
            </a:pPr>
            <a:r>
              <a:rPr lang="en-US" sz="1400" dirty="0"/>
              <a:t>EMKI-cert </a:t>
            </a:r>
            <a:r>
              <a:rPr lang="en-US" sz="1400" dirty="0" err="1"/>
              <a:t>Orvostechnikai</a:t>
            </a:r>
            <a:r>
              <a:rPr lang="en-US" sz="1400" dirty="0"/>
              <a:t> </a:t>
            </a:r>
            <a:r>
              <a:rPr lang="en-US" sz="1400" dirty="0" err="1"/>
              <a:t>Eszközminősítő</a:t>
            </a:r>
            <a:r>
              <a:rPr lang="en-US" sz="1400" dirty="0"/>
              <a:t> </a:t>
            </a:r>
            <a:r>
              <a:rPr lang="en-US" sz="1400" dirty="0" err="1"/>
              <a:t>Kft</a:t>
            </a:r>
            <a:endParaRPr lang="en-US" sz="1400" dirty="0"/>
          </a:p>
          <a:p>
            <a:endParaRPr lang="hu-HU" sz="1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BB44D95-A9DD-D741-8A64-B1577AD3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026"/>
          <a:stretch>
            <a:fillRect/>
          </a:stretch>
        </p:blipFill>
        <p:spPr bwMode="auto">
          <a:xfrm>
            <a:off x="10497933" y="1444932"/>
            <a:ext cx="986506" cy="128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53A956F-B49F-48FA-87EE-A6C19FB9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933" y="4310943"/>
            <a:ext cx="1025088" cy="128135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91787D2-ABFA-479D-91E3-F606FFC3B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933" y="2792851"/>
            <a:ext cx="986507" cy="1472813"/>
          </a:xfrm>
          <a:prstGeom prst="rect">
            <a:avLst/>
          </a:prstGeom>
        </p:spPr>
      </p:pic>
      <p:pic>
        <p:nvPicPr>
          <p:cNvPr id="1026" name="Kép 1">
            <a:extLst>
              <a:ext uri="{FF2B5EF4-FFF2-40B4-BE49-F238E27FC236}">
                <a16:creationId xmlns:a16="http://schemas.microsoft.com/office/drawing/2014/main" id="{4AF27160-9748-48D7-B86A-4EC85D6A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933" y="5637581"/>
            <a:ext cx="1025088" cy="10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2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relations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37345"/>
            <a:ext cx="11202192" cy="3794514"/>
          </a:xfrm>
        </p:spPr>
        <p:txBody>
          <a:bodyPr/>
          <a:lstStyle/>
          <a:p>
            <a:pPr marL="0" indent="0">
              <a:buNone/>
            </a:pPr>
            <a:r>
              <a:rPr lang="hu-HU" sz="1400" dirty="0"/>
              <a:t>59. Közgazdász vándorgyűlés – egészségügy- és egészségügy-gazdaságtani szekció, Gulácsi László, </a:t>
            </a:r>
            <a:r>
              <a:rPr lang="hu-HU" sz="1400" b="1" dirty="0"/>
              <a:t>Az orvostechnikai eszközök piacra lépésének kihívásai az új EU-szabályozás tükrében</a:t>
            </a:r>
            <a:r>
              <a:rPr lang="hu-HU" sz="1400" dirty="0"/>
              <a:t>, Magyar Közgazdasági Társaság 2021. </a:t>
            </a:r>
            <a:r>
              <a:rPr lang="hu-HU" sz="1400" dirty="0">
                <a:hlinkClick r:id="rId2"/>
              </a:rPr>
              <a:t>https://www.youtube.com/watch?v=gJM1V66z4xE</a:t>
            </a: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/>
              <a:t>Megalakult az új HECON – Egészségügyi Közgazdaságtan Kutatóközpont</a:t>
            </a:r>
          </a:p>
          <a:p>
            <a:pPr marL="0" indent="0">
              <a:buNone/>
            </a:pPr>
            <a:r>
              <a:rPr lang="hu-HU" sz="1400" dirty="0">
                <a:hlinkClick r:id="rId3"/>
              </a:rPr>
              <a:t>http://news.uni-obuda.hu/articles/2020/10/06/megalakult-az-uj-hecon-egeszsegugyi-kozgazdasagtan-kutatokozpont</a:t>
            </a:r>
            <a:endParaRPr lang="hu-HU" sz="1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400" dirty="0"/>
              <a:t>Beszéljünk az egészségről! Műveltség és kockázatok Dr. Zrubka Zsombor egészségügyi közgazdásszal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4"/>
              </a:rPr>
              <a:t>https://www.youtube.com/watch?v=dwWhGCrpHl8&amp;fbclid=IwAR3zBzXHyCgURgl3Ce75SxfEB4fDACFhJ8N2QD-ACc4K7MJYXGhKJ240Czo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Kutatók</a:t>
            </a:r>
            <a:r>
              <a:rPr lang="en-GB" sz="1400" dirty="0"/>
              <a:t> </a:t>
            </a:r>
            <a:r>
              <a:rPr lang="en-GB" sz="1400" dirty="0" err="1"/>
              <a:t>éjszakája</a:t>
            </a:r>
            <a:r>
              <a:rPr lang="en-GB" sz="1400" dirty="0"/>
              <a:t> 2020 </a:t>
            </a:r>
            <a:r>
              <a:rPr lang="en-GB" sz="1400" dirty="0" err="1"/>
              <a:t>Bemutatkozik</a:t>
            </a:r>
            <a:r>
              <a:rPr lang="en-GB" sz="1400" dirty="0"/>
              <a:t> a HECON </a:t>
            </a:r>
            <a:r>
              <a:rPr lang="en-GB" sz="1400" dirty="0" err="1"/>
              <a:t>Egészségügyi</a:t>
            </a:r>
            <a:r>
              <a:rPr lang="en-GB" sz="1400" dirty="0"/>
              <a:t> </a:t>
            </a:r>
            <a:r>
              <a:rPr lang="en-GB" sz="1400" dirty="0" err="1"/>
              <a:t>Közgazdaságtan</a:t>
            </a:r>
            <a:r>
              <a:rPr lang="en-GB" sz="1400" dirty="0"/>
              <a:t> </a:t>
            </a:r>
            <a:r>
              <a:rPr lang="en-GB" sz="1400" dirty="0" err="1"/>
              <a:t>Kutatóközpont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5"/>
              </a:rPr>
              <a:t>https://www.youtube.com/watch?v=OuGz9hP-uQI&amp;feature=youtu.be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943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2010 – 202</a:t>
            </a:r>
            <a:r>
              <a:rPr lang="hu-HU" dirty="0"/>
              <a:t>1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292963" y="2441575"/>
            <a:ext cx="11665258" cy="3708400"/>
          </a:xfrm>
        </p:spPr>
        <p:txBody>
          <a:bodyPr numCol="1"/>
          <a:lstStyle/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en-US" sz="1600" dirty="0"/>
              <a:t>2010	</a:t>
            </a:r>
            <a:r>
              <a:rPr lang="en-US" sz="1600" b="1" dirty="0"/>
              <a:t>11</a:t>
            </a:r>
            <a:r>
              <a:rPr lang="en-US" sz="1600" dirty="0"/>
              <a:t> publications in peer reviewed journals	IF: </a:t>
            </a:r>
            <a:r>
              <a:rPr lang="en-US" sz="1600" b="1" dirty="0"/>
              <a:t>25.946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en-US" sz="1600" dirty="0"/>
              <a:t>2011	</a:t>
            </a:r>
            <a:r>
              <a:rPr lang="en-US" sz="1600" b="1" dirty="0"/>
              <a:t>5</a:t>
            </a:r>
            <a:r>
              <a:rPr lang="en-US" sz="1600" dirty="0"/>
              <a:t>   publications in peer reviewed journals 	IF:   </a:t>
            </a:r>
            <a:r>
              <a:rPr lang="en-US" sz="1600" b="1" dirty="0"/>
              <a:t>8.911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en-US" sz="1600" dirty="0"/>
              <a:t>2012	</a:t>
            </a:r>
            <a:r>
              <a:rPr lang="en-US" sz="1600" b="1" dirty="0"/>
              <a:t>8</a:t>
            </a:r>
            <a:r>
              <a:rPr lang="en-US" sz="1600" dirty="0"/>
              <a:t>   publications in peer reviewed journals 	IF: </a:t>
            </a:r>
            <a:r>
              <a:rPr lang="en-US" sz="1600" b="1" dirty="0"/>
              <a:t>13.800</a:t>
            </a:r>
            <a:r>
              <a:rPr lang="en-US" sz="1600" dirty="0"/>
              <a:t> 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2013	</a:t>
            </a:r>
            <a:r>
              <a:rPr lang="en-US" sz="1600" b="1" dirty="0"/>
              <a:t>6</a:t>
            </a:r>
            <a:r>
              <a:rPr lang="en-US" sz="1600" dirty="0"/>
              <a:t>   publications in peer reviewed journals	IF:   </a:t>
            </a:r>
            <a:r>
              <a:rPr lang="en-US" sz="1600" b="1" dirty="0"/>
              <a:t>9.700</a:t>
            </a:r>
            <a:r>
              <a:rPr lang="en-US" sz="1600" dirty="0"/>
              <a:t> 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2014	</a:t>
            </a:r>
            <a:r>
              <a:rPr lang="en-US" sz="1600" b="1" dirty="0"/>
              <a:t>23 </a:t>
            </a:r>
            <a:r>
              <a:rPr lang="en-US" sz="1600" dirty="0"/>
              <a:t>publications in peer reviewed journals   	IF: </a:t>
            </a:r>
            <a:r>
              <a:rPr lang="en-US" sz="1600" b="1" dirty="0"/>
              <a:t>49.675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2015	</a:t>
            </a:r>
            <a:r>
              <a:rPr lang="en-US" sz="1600" b="1" dirty="0"/>
              <a:t>15</a:t>
            </a:r>
            <a:r>
              <a:rPr lang="en-US" sz="1600" dirty="0"/>
              <a:t> publications in peer reviewed journals	IF: </a:t>
            </a:r>
            <a:r>
              <a:rPr lang="en-US" sz="1600" b="1" dirty="0"/>
              <a:t>29.909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2016	</a:t>
            </a:r>
            <a:r>
              <a:rPr lang="en-US" sz="1600" b="1" dirty="0"/>
              <a:t>21</a:t>
            </a:r>
            <a:r>
              <a:rPr lang="en-US" sz="1600" dirty="0"/>
              <a:t> publications in peer reviewed journals 	IF: </a:t>
            </a:r>
            <a:r>
              <a:rPr lang="en-US" sz="1600" b="1" dirty="0"/>
              <a:t>76.358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2017	</a:t>
            </a:r>
            <a:r>
              <a:rPr lang="en-US" sz="1600" b="1" dirty="0"/>
              <a:t>24</a:t>
            </a:r>
            <a:r>
              <a:rPr lang="en-US" sz="1600" dirty="0"/>
              <a:t> publications in peer reviewed journals    	IF: </a:t>
            </a:r>
            <a:r>
              <a:rPr lang="en-US" sz="1600" b="1" dirty="0"/>
              <a:t>70.270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dirty="0"/>
              <a:t>2018	</a:t>
            </a:r>
            <a:r>
              <a:rPr lang="en-US" sz="1600" b="1" dirty="0"/>
              <a:t>20</a:t>
            </a:r>
            <a:r>
              <a:rPr lang="en-US" sz="1600" dirty="0"/>
              <a:t> publications in peer reviewed journals    	IF: </a:t>
            </a:r>
            <a:r>
              <a:rPr lang="en-US" sz="1600" b="1" dirty="0"/>
              <a:t>29.206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en-US" sz="1600" dirty="0"/>
              <a:t>2019	</a:t>
            </a:r>
            <a:r>
              <a:rPr lang="en-US" sz="1600" b="1" dirty="0"/>
              <a:t>2</a:t>
            </a:r>
            <a:r>
              <a:rPr lang="hu-HU" sz="1600" b="1" dirty="0"/>
              <a:t>4</a:t>
            </a:r>
            <a:r>
              <a:rPr lang="en-US" sz="1600" dirty="0"/>
              <a:t> publications in peer reviewed journals	IF: </a:t>
            </a:r>
            <a:r>
              <a:rPr lang="hu-HU" sz="1600" b="1" dirty="0"/>
              <a:t>80</a:t>
            </a:r>
            <a:r>
              <a:rPr lang="en-US" sz="1600" b="1" dirty="0"/>
              <a:t>.</a:t>
            </a:r>
            <a:r>
              <a:rPr lang="hu-HU" sz="1600" b="1" dirty="0"/>
              <a:t>470	</a:t>
            </a:r>
            <a:r>
              <a:rPr lang="en-US" sz="1600" dirty="0"/>
              <a:t>(D1: </a:t>
            </a:r>
            <a:r>
              <a:rPr lang="hu-HU" sz="1600" dirty="0"/>
              <a:t>19</a:t>
            </a:r>
            <a:r>
              <a:rPr lang="en-US" sz="1600" dirty="0"/>
              <a:t>, Q1: </a:t>
            </a:r>
            <a:r>
              <a:rPr lang="hu-HU" sz="1600" dirty="0"/>
              <a:t>2</a:t>
            </a:r>
            <a:r>
              <a:rPr lang="en-US" sz="1600" dirty="0"/>
              <a:t>, Q2: </a:t>
            </a:r>
            <a:r>
              <a:rPr lang="hu-HU" sz="1600" dirty="0"/>
              <a:t>1</a:t>
            </a:r>
            <a:r>
              <a:rPr lang="en-US" sz="1600" dirty="0"/>
              <a:t> Q3: 1, Other: </a:t>
            </a:r>
            <a:r>
              <a:rPr lang="hu-HU" sz="1600" dirty="0"/>
              <a:t>1</a:t>
            </a:r>
            <a:r>
              <a:rPr lang="en-US" sz="1600" dirty="0"/>
              <a:t>)</a:t>
            </a:r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en-US" sz="1600" dirty="0"/>
              <a:t>2020	</a:t>
            </a:r>
            <a:r>
              <a:rPr lang="hu-HU" sz="1600" b="1" dirty="0"/>
              <a:t>22</a:t>
            </a:r>
            <a:r>
              <a:rPr lang="en-US" sz="1600" dirty="0"/>
              <a:t> publications in peer reviewed journals</a:t>
            </a:r>
            <a:r>
              <a:rPr lang="hu-HU" sz="1600" dirty="0"/>
              <a:t>	</a:t>
            </a:r>
            <a:r>
              <a:rPr lang="en-US" sz="1600" dirty="0"/>
              <a:t>IF: </a:t>
            </a:r>
            <a:r>
              <a:rPr lang="hu-HU" sz="1600" b="1" dirty="0"/>
              <a:t>87.878	</a:t>
            </a:r>
            <a:r>
              <a:rPr lang="en-US" sz="1600" dirty="0"/>
              <a:t>(D1: </a:t>
            </a:r>
            <a:r>
              <a:rPr lang="hu-HU" sz="1600" dirty="0"/>
              <a:t>8</a:t>
            </a:r>
            <a:r>
              <a:rPr lang="en-US" sz="1600" dirty="0"/>
              <a:t>; Q1: </a:t>
            </a:r>
            <a:r>
              <a:rPr lang="hu-HU" sz="1600" dirty="0"/>
              <a:t>7</a:t>
            </a:r>
            <a:r>
              <a:rPr lang="en-US" sz="1600" dirty="0"/>
              <a:t>; Q2: </a:t>
            </a:r>
            <a:r>
              <a:rPr lang="hu-HU" sz="1600" dirty="0"/>
              <a:t>3; Q3: 3, Other:1 </a:t>
            </a:r>
            <a:r>
              <a:rPr lang="en-US" sz="1600" dirty="0"/>
              <a:t>)</a:t>
            </a:r>
            <a:endParaRPr lang="hu-HU" sz="1600" dirty="0"/>
          </a:p>
          <a:p>
            <a:pPr marL="0" indent="0">
              <a:spcBef>
                <a:spcPts val="600"/>
              </a:spcBef>
              <a:buNone/>
              <a:tabLst>
                <a:tab pos="1503363" algn="l"/>
                <a:tab pos="5630863" algn="l"/>
              </a:tabLst>
            </a:pPr>
            <a:r>
              <a:rPr lang="hu-HU" sz="1600" b="1" dirty="0"/>
              <a:t>2021	16 </a:t>
            </a:r>
            <a:r>
              <a:rPr lang="hu-HU" sz="1600" b="1" dirty="0" err="1"/>
              <a:t>publications</a:t>
            </a:r>
            <a:r>
              <a:rPr lang="hu-HU" sz="1600" b="1" dirty="0"/>
              <a:t> in </a:t>
            </a:r>
            <a:r>
              <a:rPr lang="hu-HU" sz="1600" b="1" dirty="0" err="1"/>
              <a:t>peer</a:t>
            </a:r>
            <a:r>
              <a:rPr lang="hu-HU" sz="1600" b="1" dirty="0"/>
              <a:t> </a:t>
            </a:r>
            <a:r>
              <a:rPr lang="hu-HU" sz="1600" b="1" dirty="0" err="1"/>
              <a:t>reviewed</a:t>
            </a:r>
            <a:r>
              <a:rPr lang="hu-HU" sz="1600" b="1" dirty="0"/>
              <a:t> </a:t>
            </a:r>
            <a:r>
              <a:rPr lang="hu-HU" sz="1600" b="1" dirty="0" err="1"/>
              <a:t>journalsIF</a:t>
            </a:r>
            <a:r>
              <a:rPr lang="hu-HU" sz="1600" b="1" dirty="0"/>
              <a:t>: 58.776	(D1: 3, Q1:3, Q2:5, Q3: -, Q4:3, </a:t>
            </a:r>
            <a:r>
              <a:rPr lang="hu-HU" sz="1600" b="1" dirty="0" err="1"/>
              <a:t>Other</a:t>
            </a:r>
            <a:r>
              <a:rPr lang="hu-HU" sz="1600" b="1" dirty="0"/>
              <a:t>: 2)</a:t>
            </a:r>
            <a:endParaRPr lang="en-US" sz="1600" b="1" dirty="0"/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366713" y="5816600"/>
            <a:ext cx="10348912" cy="743998"/>
          </a:xfrm>
        </p:spPr>
        <p:txBody>
          <a:bodyPr/>
          <a:lstStyle/>
          <a:p>
            <a:r>
              <a:rPr lang="hu-HU" dirty="0"/>
              <a:t>	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23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1/202</a:t>
            </a:r>
            <a:r>
              <a:rPr lang="hu-HU" dirty="0"/>
              <a:t>1		</a:t>
            </a:r>
            <a:r>
              <a:rPr lang="el-GR" dirty="0"/>
              <a:t>Σ </a:t>
            </a:r>
            <a:r>
              <a:rPr lang="hu-HU" dirty="0"/>
              <a:t> IF: 58.776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200" b="1" dirty="0" err="1"/>
              <a:t>Óscar</a:t>
            </a:r>
            <a:r>
              <a:rPr lang="hu-HU" sz="1200" b="1" dirty="0"/>
              <a:t> </a:t>
            </a:r>
            <a:r>
              <a:rPr lang="hu-HU" sz="1200" b="1" dirty="0" err="1"/>
              <a:t>Brito</a:t>
            </a:r>
            <a:r>
              <a:rPr lang="hu-HU" sz="1200" b="1" dirty="0"/>
              <a:t> </a:t>
            </a:r>
            <a:r>
              <a:rPr lang="hu-HU" sz="1200" b="1" dirty="0" err="1"/>
              <a:t>Fernandes</a:t>
            </a:r>
            <a:r>
              <a:rPr lang="hu-HU" sz="1200" dirty="0"/>
              <a:t>, </a:t>
            </a:r>
            <a:r>
              <a:rPr lang="hu-HU" sz="1200" dirty="0" err="1"/>
              <a:t>Armin</a:t>
            </a:r>
            <a:r>
              <a:rPr lang="hu-HU" sz="1200" dirty="0"/>
              <a:t> </a:t>
            </a:r>
            <a:r>
              <a:rPr lang="hu-HU" sz="1200" dirty="0" err="1"/>
              <a:t>Lucevic</a:t>
            </a:r>
            <a:r>
              <a:rPr lang="hu-HU" sz="1200" dirty="0"/>
              <a:t>, </a:t>
            </a:r>
            <a:r>
              <a:rPr lang="hu-HU" sz="1200" b="1" dirty="0"/>
              <a:t>Márta Péntek</a:t>
            </a:r>
            <a:r>
              <a:rPr lang="hu-HU" sz="1200" dirty="0"/>
              <a:t>, </a:t>
            </a:r>
            <a:r>
              <a:rPr lang="hu-HU" sz="1200" dirty="0" err="1"/>
              <a:t>Dionne</a:t>
            </a:r>
            <a:r>
              <a:rPr lang="hu-HU" sz="1200" dirty="0"/>
              <a:t> </a:t>
            </a:r>
            <a:r>
              <a:rPr lang="hu-HU" sz="1200" dirty="0" err="1"/>
              <a:t>Kringos</a:t>
            </a:r>
            <a:r>
              <a:rPr lang="hu-HU" sz="1200" dirty="0"/>
              <a:t>, </a:t>
            </a:r>
            <a:r>
              <a:rPr lang="hu-HU" sz="1200" dirty="0" err="1"/>
              <a:t>Niek</a:t>
            </a:r>
            <a:r>
              <a:rPr lang="hu-HU" sz="1200" dirty="0"/>
              <a:t> </a:t>
            </a:r>
            <a:r>
              <a:rPr lang="hu-HU" sz="1200" dirty="0" err="1"/>
              <a:t>Klazinga</a:t>
            </a:r>
            <a:r>
              <a:rPr lang="hu-HU" sz="1200" dirty="0"/>
              <a:t>, </a:t>
            </a:r>
            <a:r>
              <a:rPr lang="hu-HU" sz="1200" b="1" dirty="0"/>
              <a:t>László Gulácsi</a:t>
            </a:r>
            <a:r>
              <a:rPr lang="hu-HU" sz="1200" dirty="0"/>
              <a:t>, </a:t>
            </a:r>
            <a:r>
              <a:rPr lang="hu-HU" sz="1200" b="1" dirty="0"/>
              <a:t>Zsombor Zrubka, Petra Baji</a:t>
            </a:r>
            <a:r>
              <a:rPr lang="hu-HU" sz="1200" dirty="0"/>
              <a:t>, </a:t>
            </a:r>
            <a:r>
              <a:rPr lang="en-US" sz="1200" dirty="0"/>
              <a:t>Self-Reported Waiting Times for Outpatient Health Care</a:t>
            </a:r>
            <a:r>
              <a:rPr lang="hu-HU" sz="1200" dirty="0"/>
              <a:t> </a:t>
            </a:r>
            <a:r>
              <a:rPr lang="en-US" sz="1200" dirty="0"/>
              <a:t>Services in Hungary: Results of a Cross-Sectional Survey on a</a:t>
            </a:r>
            <a:r>
              <a:rPr lang="hu-HU" sz="1200" dirty="0"/>
              <a:t> </a:t>
            </a:r>
            <a:r>
              <a:rPr lang="en-US" sz="1200" dirty="0"/>
              <a:t>National Representative Sample</a:t>
            </a:r>
            <a:r>
              <a:rPr lang="hu-HU" sz="1200" dirty="0"/>
              <a:t>, Int. J. </a:t>
            </a:r>
            <a:r>
              <a:rPr lang="hu-HU" sz="1200" dirty="0" err="1"/>
              <a:t>Environ</a:t>
            </a:r>
            <a:r>
              <a:rPr lang="hu-HU" sz="1200" dirty="0"/>
              <a:t>. </a:t>
            </a:r>
            <a:r>
              <a:rPr lang="hu-HU" sz="1200" dirty="0" err="1"/>
              <a:t>Res</a:t>
            </a:r>
            <a:r>
              <a:rPr lang="hu-HU" sz="1200" dirty="0"/>
              <a:t>. Public Health 2021, 18, 2213. </a:t>
            </a:r>
            <a:r>
              <a:rPr lang="hu-HU" sz="1200" dirty="0">
                <a:hlinkClick r:id="rId2"/>
              </a:rPr>
              <a:t>https://doi.org/10.3390/ijerph18052213</a:t>
            </a:r>
            <a:r>
              <a:rPr lang="hu-HU" sz="1200" dirty="0"/>
              <a:t> (International Journal of </a:t>
            </a:r>
            <a:r>
              <a:rPr lang="hu-HU" sz="1200" dirty="0" err="1"/>
              <a:t>Envinromental</a:t>
            </a:r>
            <a:r>
              <a:rPr lang="hu-HU" sz="1200" dirty="0"/>
              <a:t> Research and Public Health), 2021 </a:t>
            </a:r>
            <a:r>
              <a:rPr lang="hu-HU" sz="1200" dirty="0" err="1"/>
              <a:t>Feb</a:t>
            </a:r>
            <a:r>
              <a:rPr lang="hu-HU" sz="1200" dirty="0"/>
              <a:t> 24;18(5):2213 </a:t>
            </a:r>
            <a:r>
              <a:rPr lang="hu-HU" sz="1200" b="1" dirty="0"/>
              <a:t>IF (2020) 3.39 </a:t>
            </a:r>
            <a:r>
              <a:rPr lang="hu-HU" sz="1200" b="1" dirty="0" err="1"/>
              <a:t>Scimago</a:t>
            </a:r>
            <a:r>
              <a:rPr lang="hu-HU" sz="1200" b="1" dirty="0"/>
              <a:t> Q2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Abstract: https://www.mdpi.com/1660-4601/18/5/2213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PDF Version: </a:t>
            </a:r>
            <a:r>
              <a:rPr lang="fr-FR" sz="1200" dirty="0">
                <a:hlinkClick r:id="rId3"/>
              </a:rPr>
              <a:t>https://www.mdpi.com/1660-4601/18/5/2213/pdf</a:t>
            </a: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Katarzyna</a:t>
            </a:r>
            <a:r>
              <a:rPr lang="hu-HU" sz="1200" dirty="0"/>
              <a:t> </a:t>
            </a:r>
            <a:r>
              <a:rPr lang="hu-HU" sz="1200" dirty="0" err="1"/>
              <a:t>Kolasa</a:t>
            </a:r>
            <a:r>
              <a:rPr lang="hu-HU" sz="1200" dirty="0"/>
              <a:t>, </a:t>
            </a:r>
            <a:r>
              <a:rPr lang="hu-HU" sz="1200" dirty="0" err="1"/>
              <a:t>Francesca</a:t>
            </a:r>
            <a:r>
              <a:rPr lang="hu-HU" sz="1200" dirty="0"/>
              <a:t> </a:t>
            </a:r>
            <a:r>
              <a:rPr lang="hu-HU" sz="1200" dirty="0" err="1"/>
              <a:t>Mazzi</a:t>
            </a:r>
            <a:r>
              <a:rPr lang="hu-HU" sz="1200" dirty="0"/>
              <a:t>, </a:t>
            </a:r>
            <a:r>
              <a:rPr lang="hu-HU" sz="1200" dirty="0" err="1"/>
              <a:t>Ewa</a:t>
            </a:r>
            <a:r>
              <a:rPr lang="hu-HU" sz="1200" dirty="0"/>
              <a:t> </a:t>
            </a:r>
            <a:r>
              <a:rPr lang="hu-HU" sz="1200" dirty="0" err="1"/>
              <a:t>Leszczuk-Czubkowska</a:t>
            </a:r>
            <a:r>
              <a:rPr lang="hu-HU" sz="1200" dirty="0"/>
              <a:t>, </a:t>
            </a:r>
            <a:r>
              <a:rPr lang="hu-HU" sz="1200" b="1" dirty="0"/>
              <a:t>Zsombor Zrubka Márta Péntek, </a:t>
            </a:r>
            <a:r>
              <a:rPr lang="en-US" sz="1200" dirty="0"/>
              <a:t>An Overview of Contact Tracing Applications Between Privacy Protection and Public Health: State-of-the-Art and Recommendations</a:t>
            </a:r>
            <a:r>
              <a:rPr lang="hu-HU" sz="1200" dirty="0"/>
              <a:t>, JMIR </a:t>
            </a:r>
            <a:r>
              <a:rPr lang="hu-HU" sz="1200" dirty="0" err="1"/>
              <a:t>mHealth</a:t>
            </a:r>
            <a:r>
              <a:rPr lang="hu-HU" sz="1200" dirty="0"/>
              <a:t> and </a:t>
            </a:r>
            <a:r>
              <a:rPr lang="hu-HU" sz="1200" dirty="0" err="1"/>
              <a:t>uHealth</a:t>
            </a:r>
            <a:r>
              <a:rPr lang="hu-HU" sz="1200" dirty="0"/>
              <a:t>, 2021, </a:t>
            </a: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hu-HU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6): </a:t>
            </a:r>
            <a:r>
              <a:rPr lang="hu-HU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2703</a:t>
            </a:r>
            <a:r>
              <a:rPr lang="hu-HU" sz="1100" dirty="0">
                <a:solidFill>
                  <a:schemeClr val="tx1"/>
                </a:solidFill>
              </a:rPr>
              <a:t> (https://mhealth.jmir.org/2021/6/e23250#app7)</a:t>
            </a:r>
            <a:r>
              <a:rPr lang="hu-HU" sz="1200" b="1" dirty="0"/>
              <a:t>, IF (2020) 4.77 </a:t>
            </a:r>
            <a:r>
              <a:rPr lang="hu-HU" sz="1200" b="1" dirty="0" err="1"/>
              <a:t>Scimago</a:t>
            </a:r>
            <a:r>
              <a:rPr lang="hu-HU" sz="1200" b="1" dirty="0"/>
              <a:t> Q2 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Annelies</a:t>
            </a:r>
            <a:r>
              <a:rPr lang="hu-HU" sz="1200" dirty="0"/>
              <a:t> </a:t>
            </a:r>
            <a:r>
              <a:rPr lang="hu-HU" sz="1200" dirty="0" err="1"/>
              <a:t>Boonen</a:t>
            </a:r>
            <a:r>
              <a:rPr lang="hu-HU" sz="1200" dirty="0"/>
              <a:t>, Polina Putrik, Mary Lucy </a:t>
            </a:r>
            <a:r>
              <a:rPr lang="hu-HU" sz="1200" dirty="0" err="1"/>
              <a:t>Marques</a:t>
            </a:r>
            <a:r>
              <a:rPr lang="hu-HU" sz="1200" dirty="0"/>
              <a:t>, </a:t>
            </a:r>
            <a:r>
              <a:rPr lang="hu-HU" sz="1200" dirty="0" err="1"/>
              <a:t>Alessia</a:t>
            </a:r>
            <a:r>
              <a:rPr lang="hu-HU" sz="1200" dirty="0"/>
              <a:t> </a:t>
            </a:r>
            <a:r>
              <a:rPr lang="hu-HU" sz="1200" dirty="0" err="1"/>
              <a:t>Alunno</a:t>
            </a:r>
            <a:r>
              <a:rPr lang="hu-HU" sz="1200" dirty="0"/>
              <a:t>, </a:t>
            </a:r>
            <a:r>
              <a:rPr lang="hu-HU" sz="1200" dirty="0" err="1"/>
              <a:t>Lydia</a:t>
            </a:r>
            <a:r>
              <a:rPr lang="hu-HU" sz="1200" dirty="0"/>
              <a:t> </a:t>
            </a:r>
            <a:r>
              <a:rPr lang="hu-HU" sz="1200" dirty="0" err="1"/>
              <a:t>Abasolo</a:t>
            </a:r>
            <a:r>
              <a:rPr lang="hu-HU" sz="1200" dirty="0"/>
              <a:t>, </a:t>
            </a:r>
            <a:r>
              <a:rPr lang="hu-HU" sz="1200" dirty="0" err="1"/>
              <a:t>Dorcas</a:t>
            </a:r>
            <a:r>
              <a:rPr lang="hu-HU" sz="1200" dirty="0"/>
              <a:t> Beaton, Neil </a:t>
            </a:r>
            <a:r>
              <a:rPr lang="hu-HU" sz="1200" dirty="0" err="1"/>
              <a:t>Betteridge</a:t>
            </a:r>
            <a:r>
              <a:rPr lang="hu-HU" sz="1200" dirty="0"/>
              <a:t>, </a:t>
            </a:r>
            <a:r>
              <a:rPr lang="hu-HU" sz="1200" dirty="0" err="1"/>
              <a:t>Mathilda</a:t>
            </a:r>
            <a:r>
              <a:rPr lang="hu-HU" sz="1200" dirty="0"/>
              <a:t> </a:t>
            </a:r>
            <a:r>
              <a:rPr lang="hu-HU" sz="1200" dirty="0" err="1"/>
              <a:t>Bjørk</a:t>
            </a:r>
            <a:r>
              <a:rPr lang="hu-HU" sz="1200" dirty="0"/>
              <a:t>, </a:t>
            </a:r>
            <a:r>
              <a:rPr lang="hu-HU" sz="1200" dirty="0" err="1"/>
              <a:t>Maarten</a:t>
            </a:r>
            <a:r>
              <a:rPr lang="hu-HU" sz="1200" dirty="0"/>
              <a:t> </a:t>
            </a:r>
            <a:r>
              <a:rPr lang="hu-HU" sz="1200" dirty="0" err="1"/>
              <a:t>Boers</a:t>
            </a:r>
            <a:r>
              <a:rPr lang="hu-HU" sz="1200" dirty="0"/>
              <a:t>, </a:t>
            </a:r>
            <a:r>
              <a:rPr lang="hu-HU" sz="1200" dirty="0" err="1"/>
              <a:t>Boryana</a:t>
            </a:r>
            <a:r>
              <a:rPr lang="hu-HU" sz="1200" dirty="0"/>
              <a:t> Boteva, Bruno </a:t>
            </a:r>
            <a:r>
              <a:rPr lang="hu-HU" sz="1200" dirty="0" err="1"/>
              <a:t>Fautrel</a:t>
            </a:r>
            <a:r>
              <a:rPr lang="hu-HU" sz="1200" dirty="0"/>
              <a:t>, Francis </a:t>
            </a:r>
            <a:r>
              <a:rPr lang="hu-HU" sz="1200" dirty="0" err="1"/>
              <a:t>Guillemin</a:t>
            </a:r>
            <a:r>
              <a:rPr lang="hu-HU" sz="1200" dirty="0"/>
              <a:t>, </a:t>
            </a:r>
            <a:r>
              <a:rPr lang="hu-HU" sz="1200" dirty="0" err="1"/>
              <a:t>Elsa</a:t>
            </a:r>
            <a:r>
              <a:rPr lang="hu-HU" sz="1200" dirty="0"/>
              <a:t> F </a:t>
            </a:r>
            <a:r>
              <a:rPr lang="hu-HU" sz="1200" dirty="0" err="1"/>
              <a:t>Mateus</a:t>
            </a:r>
            <a:r>
              <a:rPr lang="hu-HU" sz="1200" dirty="0"/>
              <a:t>, Elena </a:t>
            </a:r>
            <a:r>
              <a:rPr lang="hu-HU" sz="1200" dirty="0" err="1"/>
              <a:t>Nikiphorou</a:t>
            </a:r>
            <a:r>
              <a:rPr lang="hu-HU" sz="1200" dirty="0"/>
              <a:t>, </a:t>
            </a:r>
            <a:r>
              <a:rPr lang="hu-HU" sz="1200" b="1" dirty="0"/>
              <a:t>Márta Péntek</a:t>
            </a:r>
            <a:r>
              <a:rPr lang="hu-HU" sz="1200" dirty="0"/>
              <a:t>, Fernando </a:t>
            </a:r>
            <a:r>
              <a:rPr lang="hu-HU" sz="1200" dirty="0" err="1"/>
              <a:t>Pimentel</a:t>
            </a:r>
            <a:r>
              <a:rPr lang="hu-HU" sz="1200" dirty="0"/>
              <a:t> Santos, Johan </a:t>
            </a:r>
            <a:r>
              <a:rPr lang="hu-HU" sz="1200" dirty="0" err="1"/>
              <a:t>Severens</a:t>
            </a:r>
            <a:r>
              <a:rPr lang="hu-HU" sz="1200" dirty="0"/>
              <a:t>, Suzanne M </a:t>
            </a:r>
            <a:r>
              <a:rPr lang="hu-HU" sz="1200" dirty="0" err="1"/>
              <a:t>M</a:t>
            </a:r>
            <a:r>
              <a:rPr lang="hu-HU" sz="1200" dirty="0"/>
              <a:t> </a:t>
            </a:r>
            <a:r>
              <a:rPr lang="hu-HU" sz="1200" dirty="0" err="1"/>
              <a:t>Verstappen</a:t>
            </a:r>
            <a:r>
              <a:rPr lang="hu-HU" sz="1200" dirty="0"/>
              <a:t>, Karen Walker-</a:t>
            </a:r>
            <a:r>
              <a:rPr lang="hu-HU" sz="1200" dirty="0" err="1"/>
              <a:t>Bone</a:t>
            </a:r>
            <a:r>
              <a:rPr lang="hu-HU" sz="1200" dirty="0"/>
              <a:t>, Johan </a:t>
            </a:r>
            <a:r>
              <a:rPr lang="hu-HU" sz="1200" dirty="0" err="1"/>
              <a:t>Karlsson</a:t>
            </a:r>
            <a:r>
              <a:rPr lang="hu-HU" sz="1200" dirty="0"/>
              <a:t> Wallman, Marieke M </a:t>
            </a:r>
            <a:r>
              <a:rPr lang="hu-HU" sz="1200" dirty="0" err="1"/>
              <a:t>ter</a:t>
            </a:r>
            <a:r>
              <a:rPr lang="hu-HU" sz="1200" dirty="0"/>
              <a:t> </a:t>
            </a:r>
            <a:r>
              <a:rPr lang="hu-HU" sz="1200" dirty="0" err="1"/>
              <a:t>Wee</a:t>
            </a:r>
            <a:r>
              <a:rPr lang="hu-HU" sz="1200" dirty="0"/>
              <a:t>, René </a:t>
            </a:r>
            <a:r>
              <a:rPr lang="hu-HU" sz="1200" dirty="0" err="1"/>
              <a:t>Westhovens</a:t>
            </a:r>
            <a:r>
              <a:rPr lang="hu-HU" sz="1200" dirty="0"/>
              <a:t>, </a:t>
            </a:r>
            <a:r>
              <a:rPr lang="hu-HU" sz="1200" dirty="0" err="1"/>
              <a:t>Sofia</a:t>
            </a:r>
            <a:r>
              <a:rPr lang="hu-HU" sz="1200" dirty="0"/>
              <a:t> </a:t>
            </a:r>
            <a:r>
              <a:rPr lang="hu-HU" sz="1200" dirty="0" err="1"/>
              <a:t>Ramiro</a:t>
            </a:r>
            <a:r>
              <a:rPr lang="hu-HU" sz="1200" dirty="0"/>
              <a:t>, </a:t>
            </a:r>
            <a:r>
              <a:rPr lang="en-US" sz="1200" dirty="0"/>
              <a:t>EULAR Points to Consider (</a:t>
            </a:r>
            <a:r>
              <a:rPr lang="en-US" sz="1200" dirty="0" err="1"/>
              <a:t>PtC</a:t>
            </a:r>
            <a:r>
              <a:rPr lang="en-US" sz="1200" dirty="0"/>
              <a:t>) for designing,</a:t>
            </a:r>
            <a:r>
              <a:rPr lang="hu-HU" sz="1200" dirty="0"/>
              <a:t> </a:t>
            </a:r>
            <a:r>
              <a:rPr lang="en-US" sz="1200" dirty="0" err="1"/>
              <a:t>analysing</a:t>
            </a:r>
            <a:r>
              <a:rPr lang="en-US" sz="1200" dirty="0"/>
              <a:t> and reporting of studies with work</a:t>
            </a:r>
            <a:r>
              <a:rPr lang="hu-HU" sz="1200" dirty="0"/>
              <a:t> </a:t>
            </a:r>
            <a:r>
              <a:rPr lang="en-US" sz="1200" dirty="0"/>
              <a:t>participation as an outcome domain in patients with</a:t>
            </a:r>
            <a:r>
              <a:rPr lang="hu-HU" sz="1200" dirty="0"/>
              <a:t> </a:t>
            </a:r>
            <a:r>
              <a:rPr lang="en-US" sz="1200" dirty="0"/>
              <a:t>inflammatory arthritis</a:t>
            </a:r>
            <a:r>
              <a:rPr lang="hu-HU" sz="1200" dirty="0"/>
              <a:t>, Ann </a:t>
            </a:r>
            <a:r>
              <a:rPr lang="hu-HU" sz="1200" dirty="0" err="1"/>
              <a:t>Rheum</a:t>
            </a:r>
            <a:r>
              <a:rPr lang="hu-HU" sz="1200" dirty="0"/>
              <a:t> </a:t>
            </a:r>
            <a:r>
              <a:rPr lang="hu-HU" sz="1200" dirty="0" err="1"/>
              <a:t>Dis</a:t>
            </a:r>
            <a:r>
              <a:rPr lang="hu-HU" sz="1200" dirty="0"/>
              <a:t> 2021;0:1–8. doi:10.1136/annrheumdis-2020-219523, </a:t>
            </a:r>
            <a:r>
              <a:rPr lang="hu-HU" sz="1200" b="1" dirty="0"/>
              <a:t>IF (2020) 19.103 </a:t>
            </a:r>
            <a:r>
              <a:rPr lang="hu-HU" sz="1200" b="1" dirty="0" err="1"/>
              <a:t>Scimago</a:t>
            </a:r>
            <a:r>
              <a:rPr lang="hu-HU" sz="1200" b="1" dirty="0"/>
              <a:t> D1 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 err="1"/>
              <a:t>Hossein</a:t>
            </a:r>
            <a:r>
              <a:rPr lang="hu-HU" sz="1200" b="1" dirty="0"/>
              <a:t> </a:t>
            </a:r>
            <a:r>
              <a:rPr lang="hu-HU" sz="1200" b="1" dirty="0" err="1"/>
              <a:t>Motahari-Nezhad</a:t>
            </a:r>
            <a:r>
              <a:rPr lang="hu-HU" sz="1200" b="1" dirty="0"/>
              <a:t>, Prof. Márta Péntek, Prof. László Gulácsi, dr. Zsombor Zrubka, </a:t>
            </a:r>
            <a:r>
              <a:rPr lang="en-US" sz="1200" dirty="0"/>
              <a:t>Outcomes of digital biomarker-based interventions: protocol for a systematic review of</a:t>
            </a:r>
            <a:r>
              <a:rPr lang="hu-HU" sz="1200" dirty="0"/>
              <a:t> </a:t>
            </a:r>
            <a:r>
              <a:rPr lang="en-US" sz="1200" dirty="0"/>
              <a:t>systematic reviews</a:t>
            </a:r>
            <a:r>
              <a:rPr lang="hu-HU" sz="1200" dirty="0"/>
              <a:t>, JMIR Research </a:t>
            </a:r>
            <a:r>
              <a:rPr lang="hu-HU" sz="1200" dirty="0" err="1"/>
              <a:t>Protocols</a:t>
            </a:r>
            <a:r>
              <a:rPr lang="hu-HU" sz="1200" dirty="0"/>
              <a:t>, </a:t>
            </a:r>
            <a:r>
              <a:rPr lang="hu-HU" sz="1200" dirty="0" err="1"/>
              <a:t>accepted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publication</a:t>
            </a:r>
            <a:r>
              <a:rPr lang="hu-HU" sz="1200" dirty="0"/>
              <a:t> 2021 </a:t>
            </a:r>
            <a:r>
              <a:rPr lang="hu-HU" sz="1200" b="1" dirty="0" err="1"/>
              <a:t>Scimago</a:t>
            </a:r>
            <a:r>
              <a:rPr lang="hu-HU" sz="1200" b="1" dirty="0"/>
              <a:t> Q4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1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841" y="1168718"/>
            <a:ext cx="10833686" cy="1012031"/>
          </a:xfrm>
        </p:spPr>
        <p:txBody>
          <a:bodyPr/>
          <a:lstStyle/>
          <a:p>
            <a:r>
              <a:rPr lang="en-US" dirty="0"/>
              <a:t>Publications in English </a:t>
            </a:r>
            <a:r>
              <a:rPr lang="hu-HU" dirty="0"/>
              <a:t>2</a:t>
            </a:r>
            <a:r>
              <a:rPr lang="en-US" dirty="0"/>
              <a:t>/202</a:t>
            </a:r>
            <a:r>
              <a:rPr lang="hu-HU" dirty="0"/>
              <a:t>1		</a:t>
            </a:r>
            <a:r>
              <a:rPr lang="el-GR" dirty="0"/>
              <a:t>Σ </a:t>
            </a:r>
            <a:r>
              <a:rPr lang="hu-HU" dirty="0"/>
              <a:t> IF: 58,776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Mihajlo</a:t>
            </a:r>
            <a:r>
              <a:rPr lang="hu-HU" sz="1200" dirty="0"/>
              <a:t> </a:t>
            </a:r>
            <a:r>
              <a:rPr lang="hu-HU" sz="1200" dirty="0" err="1"/>
              <a:t>Jakovljevic</a:t>
            </a:r>
            <a:r>
              <a:rPr lang="hu-HU" sz="1200" dirty="0"/>
              <a:t>, </a:t>
            </a:r>
            <a:r>
              <a:rPr lang="hu-HU" sz="1200" b="1" dirty="0"/>
              <a:t>Márta Péntek, </a:t>
            </a:r>
            <a:r>
              <a:rPr lang="hu-HU" sz="1200" dirty="0" err="1"/>
              <a:t>Tissa</a:t>
            </a:r>
            <a:r>
              <a:rPr lang="hu-HU" sz="1200" dirty="0"/>
              <a:t> </a:t>
            </a:r>
            <a:r>
              <a:rPr lang="hu-HU" sz="1200" dirty="0" err="1"/>
              <a:t>Wijeratne</a:t>
            </a:r>
            <a:r>
              <a:rPr lang="hu-HU" sz="1200" dirty="0"/>
              <a:t>, </a:t>
            </a:r>
            <a:r>
              <a:rPr lang="hu-HU" sz="1200" dirty="0" err="1"/>
              <a:t>Guvenc</a:t>
            </a:r>
            <a:r>
              <a:rPr lang="hu-HU" sz="1200" dirty="0"/>
              <a:t> </a:t>
            </a:r>
            <a:r>
              <a:rPr lang="hu-HU" sz="1200" dirty="0" err="1"/>
              <a:t>Kockaya</a:t>
            </a:r>
            <a:r>
              <a:rPr lang="hu-HU" sz="1200" dirty="0"/>
              <a:t>, Louis-François </a:t>
            </a:r>
            <a:r>
              <a:rPr lang="hu-HU" sz="1200" dirty="0" err="1"/>
              <a:t>Pau</a:t>
            </a:r>
            <a:r>
              <a:rPr lang="hu-HU" sz="1200" dirty="0"/>
              <a:t>, </a:t>
            </a:r>
            <a:r>
              <a:rPr lang="en-US" sz="1200" dirty="0"/>
              <a:t>Editorial: [Accelerated Globalization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its Impact to the World's Health Care</a:t>
            </a:r>
            <a:r>
              <a:rPr lang="hu-HU" sz="1200" dirty="0"/>
              <a:t> </a:t>
            </a:r>
            <a:r>
              <a:rPr lang="en-US" sz="1200" dirty="0"/>
              <a:t>Achievement]</a:t>
            </a:r>
            <a:r>
              <a:rPr lang="hu-HU" sz="1200" dirty="0"/>
              <a:t>, </a:t>
            </a:r>
            <a:r>
              <a:rPr lang="hu-HU" sz="1200" dirty="0" err="1"/>
              <a:t>Frontiers</a:t>
            </a:r>
            <a:r>
              <a:rPr lang="hu-HU" sz="1200" dirty="0"/>
              <a:t> in Public Health, 2021 </a:t>
            </a:r>
            <a:r>
              <a:rPr lang="hu-HU" sz="1200" dirty="0" err="1"/>
              <a:t>Jun</a:t>
            </a:r>
            <a:r>
              <a:rPr lang="hu-HU" sz="1200" dirty="0"/>
              <a:t> 7;9:690239, </a:t>
            </a:r>
            <a:r>
              <a:rPr lang="hu-HU" sz="1200" b="1" dirty="0"/>
              <a:t>IF (2020) 3.709 </a:t>
            </a:r>
            <a:r>
              <a:rPr lang="hu-HU" sz="1200" b="1" dirty="0" err="1"/>
              <a:t>Scimago</a:t>
            </a:r>
            <a:r>
              <a:rPr lang="hu-HU" sz="1200" b="1" dirty="0"/>
              <a:t> Q2 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Petra Baji, </a:t>
            </a:r>
            <a:r>
              <a:rPr lang="hu-HU" sz="1200" dirty="0"/>
              <a:t>Miklós Farkas, Ágota Dobos</a:t>
            </a:r>
            <a:r>
              <a:rPr lang="hu-HU" sz="1200" b="1" dirty="0"/>
              <a:t>, Zsombor Zrubka, Levente Kovács, László Gulácsi, Márta Péntek, </a:t>
            </a:r>
            <a:r>
              <a:rPr lang="en-US" sz="1200" dirty="0"/>
              <a:t>Comparing the measurement properties of the ICECAP-A and ICECAP-O instruments in ages 50-70 – a cross sectional study on a representative sample of the Hungarian general population</a:t>
            </a:r>
            <a:r>
              <a:rPr lang="hu-HU" sz="1200" dirty="0"/>
              <a:t>, European Journal of Health </a:t>
            </a:r>
            <a:r>
              <a:rPr lang="hu-HU" sz="1200" dirty="0" err="1"/>
              <a:t>Economics</a:t>
            </a:r>
            <a:r>
              <a:rPr lang="hu-HU" sz="1200" dirty="0"/>
              <a:t>, 2021, </a:t>
            </a:r>
            <a:r>
              <a:rPr lang="hu-HU" sz="1200" dirty="0" err="1"/>
              <a:t>accepted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publication</a:t>
            </a:r>
            <a:r>
              <a:rPr lang="hu-HU" sz="1200" dirty="0"/>
              <a:t>, </a:t>
            </a:r>
            <a:r>
              <a:rPr lang="en-US" sz="1200" dirty="0"/>
              <a:t>, </a:t>
            </a:r>
            <a:r>
              <a:rPr lang="en-US" sz="1200" b="1" dirty="0"/>
              <a:t>IF (2020) </a:t>
            </a:r>
            <a:r>
              <a:rPr lang="hu-HU" sz="1200" b="1" dirty="0"/>
              <a:t>3</a:t>
            </a:r>
            <a:r>
              <a:rPr lang="en-US" sz="1200" b="1" dirty="0"/>
              <a:t>.</a:t>
            </a:r>
            <a:r>
              <a:rPr lang="hu-HU" sz="1200" b="1" dirty="0"/>
              <a:t>689</a:t>
            </a:r>
            <a:r>
              <a:rPr lang="en-US" sz="1200" b="1" dirty="0"/>
              <a:t> </a:t>
            </a:r>
            <a:r>
              <a:rPr lang="en-US" sz="1200" b="1" dirty="0" err="1"/>
              <a:t>Scimago</a:t>
            </a:r>
            <a:r>
              <a:rPr lang="en-US" sz="1200" b="1" dirty="0"/>
              <a:t> </a:t>
            </a:r>
            <a:r>
              <a:rPr lang="hu-HU" sz="1200" b="1" dirty="0"/>
              <a:t>D1</a:t>
            </a:r>
            <a:endParaRPr lang="en-US" sz="1200" b="1" dirty="0"/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Gáspár K, Hunor Gergely L, Jenei B, </a:t>
            </a:r>
            <a:r>
              <a:rPr lang="hu-HU" sz="1200" dirty="0" err="1"/>
              <a:t>Wikonkál</a:t>
            </a:r>
            <a:r>
              <a:rPr lang="hu-HU" sz="1200" dirty="0"/>
              <a:t> N, </a:t>
            </a:r>
            <a:r>
              <a:rPr lang="hu-HU" sz="1200" dirty="0" err="1"/>
              <a:t>Kinyó</a:t>
            </a:r>
            <a:r>
              <a:rPr lang="hu-HU" sz="1200" dirty="0"/>
              <a:t> Á, Szegedi A, </a:t>
            </a:r>
            <a:r>
              <a:rPr lang="hu-HU" sz="1200" dirty="0" err="1"/>
              <a:t>Remenyik</a:t>
            </a:r>
            <a:r>
              <a:rPr lang="hu-HU" sz="1200" dirty="0"/>
              <a:t> É, Kiss N, </a:t>
            </a:r>
            <a:r>
              <a:rPr lang="hu-HU" sz="1200" dirty="0" err="1"/>
              <a:t>Jin</a:t>
            </a:r>
            <a:r>
              <a:rPr lang="hu-HU" sz="1200" dirty="0"/>
              <a:t> X, </a:t>
            </a:r>
            <a:r>
              <a:rPr lang="hu-HU" sz="1200" dirty="0" err="1"/>
              <a:t>Sárdy</a:t>
            </a:r>
            <a:r>
              <a:rPr lang="hu-HU" sz="1200" dirty="0"/>
              <a:t> M, Beretzky Z, </a:t>
            </a:r>
            <a:r>
              <a:rPr lang="hu-HU" sz="1200" b="1" dirty="0"/>
              <a:t>Péntek M, Gulácsi L</a:t>
            </a:r>
            <a:r>
              <a:rPr lang="hu-HU" sz="1200" dirty="0"/>
              <a:t>, Bánvölgyi A, </a:t>
            </a:r>
            <a:r>
              <a:rPr lang="hu-HU" sz="1200" dirty="0" err="1"/>
              <a:t>Brodszky</a:t>
            </a:r>
            <a:r>
              <a:rPr lang="hu-HU" sz="1200" dirty="0"/>
              <a:t> V, </a:t>
            </a:r>
            <a:r>
              <a:rPr lang="hu-HU" sz="1200" dirty="0" err="1"/>
              <a:t>Rencz</a:t>
            </a:r>
            <a:r>
              <a:rPr lang="hu-HU" sz="1200" dirty="0"/>
              <a:t> F. </a:t>
            </a:r>
            <a:r>
              <a:rPr lang="hu-HU" sz="1200" dirty="0" err="1"/>
              <a:t>Resource</a:t>
            </a:r>
            <a:r>
              <a:rPr lang="hu-HU" sz="1200" dirty="0"/>
              <a:t> </a:t>
            </a:r>
            <a:r>
              <a:rPr lang="hu-HU" sz="1200" dirty="0" err="1"/>
              <a:t>utilization</a:t>
            </a:r>
            <a:r>
              <a:rPr lang="hu-HU" sz="1200" dirty="0"/>
              <a:t>, </a:t>
            </a:r>
            <a:r>
              <a:rPr lang="hu-HU" sz="1200" dirty="0" err="1"/>
              <a:t>work</a:t>
            </a:r>
            <a:r>
              <a:rPr lang="hu-HU" sz="1200" dirty="0"/>
              <a:t> </a:t>
            </a:r>
            <a:r>
              <a:rPr lang="hu-HU" sz="1200" dirty="0" err="1"/>
              <a:t>productivity</a:t>
            </a:r>
            <a:r>
              <a:rPr lang="hu-HU" sz="1200" dirty="0"/>
              <a:t> and </a:t>
            </a:r>
            <a:r>
              <a:rPr lang="hu-HU" sz="1200" dirty="0" err="1"/>
              <a:t>costs</a:t>
            </a:r>
            <a:r>
              <a:rPr lang="hu-HU" sz="1200" dirty="0"/>
              <a:t> in </a:t>
            </a:r>
            <a:r>
              <a:rPr lang="hu-HU" sz="1200" dirty="0" err="1"/>
              <a:t>patients</a:t>
            </a:r>
            <a:r>
              <a:rPr lang="hu-HU" sz="1200" dirty="0"/>
              <a:t> </a:t>
            </a:r>
            <a:r>
              <a:rPr lang="hu-HU" sz="1200" dirty="0" err="1"/>
              <a:t>with</a:t>
            </a:r>
            <a:r>
              <a:rPr lang="hu-HU" sz="1200" dirty="0"/>
              <a:t> </a:t>
            </a:r>
            <a:r>
              <a:rPr lang="hu-HU" sz="1200" dirty="0" err="1"/>
              <a:t>hidradenitis</a:t>
            </a:r>
            <a:r>
              <a:rPr lang="hu-HU" sz="1200" dirty="0"/>
              <a:t> </a:t>
            </a:r>
            <a:r>
              <a:rPr lang="hu-HU" sz="1200" dirty="0" err="1"/>
              <a:t>suppurativa</a:t>
            </a:r>
            <a:r>
              <a:rPr lang="hu-HU" sz="1200" dirty="0"/>
              <a:t>: a cost-of-</a:t>
            </a:r>
            <a:r>
              <a:rPr lang="hu-HU" sz="1200" dirty="0" err="1"/>
              <a:t>illness</a:t>
            </a:r>
            <a:r>
              <a:rPr lang="hu-HU" sz="1200" dirty="0"/>
              <a:t> </a:t>
            </a:r>
            <a:r>
              <a:rPr lang="hu-HU" sz="1200" dirty="0" err="1"/>
              <a:t>study</a:t>
            </a:r>
            <a:r>
              <a:rPr lang="hu-HU" sz="1200" dirty="0"/>
              <a:t>. </a:t>
            </a:r>
            <a:r>
              <a:rPr lang="hu-HU" sz="1200" dirty="0" err="1"/>
              <a:t>Expert</a:t>
            </a:r>
            <a:r>
              <a:rPr lang="hu-HU" sz="1200" dirty="0"/>
              <a:t> </a:t>
            </a:r>
            <a:r>
              <a:rPr lang="hu-HU" sz="1200" dirty="0" err="1"/>
              <a:t>Rev</a:t>
            </a:r>
            <a:r>
              <a:rPr lang="hu-HU" sz="1200" dirty="0"/>
              <a:t> </a:t>
            </a:r>
            <a:r>
              <a:rPr lang="hu-HU" sz="1200" dirty="0" err="1"/>
              <a:t>Pharmacoecon</a:t>
            </a:r>
            <a:r>
              <a:rPr lang="hu-HU" sz="1200" dirty="0"/>
              <a:t> </a:t>
            </a:r>
            <a:r>
              <a:rPr lang="hu-HU" sz="1200" dirty="0" err="1"/>
              <a:t>Outcomes</a:t>
            </a:r>
            <a:r>
              <a:rPr lang="hu-HU" sz="1200" dirty="0"/>
              <a:t> </a:t>
            </a:r>
            <a:r>
              <a:rPr lang="hu-HU" sz="1200" dirty="0" err="1"/>
              <a:t>Res</a:t>
            </a:r>
            <a:r>
              <a:rPr lang="hu-HU" sz="1200" dirty="0"/>
              <a:t>. 2021 Mar 9:1-10. </a:t>
            </a:r>
            <a:r>
              <a:rPr lang="hu-HU" sz="1200" b="1" dirty="0"/>
              <a:t>IF (2019): 2.217 </a:t>
            </a:r>
            <a:r>
              <a:rPr lang="hu-HU" sz="1200" b="1" dirty="0" err="1"/>
              <a:t>Scimago</a:t>
            </a:r>
            <a:r>
              <a:rPr lang="hu-HU" sz="1200" b="1" dirty="0"/>
              <a:t> Q2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Baji P</a:t>
            </a:r>
            <a:r>
              <a:rPr lang="hu-HU" sz="1200" dirty="0"/>
              <a:t>, </a:t>
            </a:r>
            <a:r>
              <a:rPr lang="hu-HU" sz="1200" dirty="0" err="1"/>
              <a:t>Brouwer</a:t>
            </a:r>
            <a:r>
              <a:rPr lang="hu-HU" sz="1200" dirty="0"/>
              <a:t> WBF, van </a:t>
            </a:r>
            <a:r>
              <a:rPr lang="hu-HU" sz="1200" dirty="0" err="1"/>
              <a:t>Exel</a:t>
            </a:r>
            <a:r>
              <a:rPr lang="hu-HU" sz="1200" dirty="0"/>
              <a:t> J, </a:t>
            </a:r>
            <a:r>
              <a:rPr lang="hu-HU" sz="1200" dirty="0" err="1"/>
              <a:t>Golicki</a:t>
            </a:r>
            <a:r>
              <a:rPr lang="hu-HU" sz="1200" dirty="0"/>
              <a:t> D, </a:t>
            </a:r>
            <a:r>
              <a:rPr lang="hu-HU" sz="1200" dirty="0" err="1"/>
              <a:t>Prevolnik</a:t>
            </a:r>
            <a:r>
              <a:rPr lang="hu-HU" sz="1200" dirty="0"/>
              <a:t> </a:t>
            </a:r>
            <a:r>
              <a:rPr lang="hu-HU" sz="1200" dirty="0" err="1"/>
              <a:t>Rupel</a:t>
            </a:r>
            <a:r>
              <a:rPr lang="hu-HU" sz="1200" dirty="0"/>
              <a:t> V, Zrubka Z, </a:t>
            </a:r>
            <a:r>
              <a:rPr lang="hu-HU" sz="1200" b="1" dirty="0"/>
              <a:t>Gulácsi L</a:t>
            </a:r>
            <a:r>
              <a:rPr lang="hu-HU" sz="1200" dirty="0"/>
              <a:t>, </a:t>
            </a:r>
            <a:r>
              <a:rPr lang="hu-HU" sz="1200" dirty="0" err="1"/>
              <a:t>Brodszky</a:t>
            </a:r>
            <a:r>
              <a:rPr lang="hu-HU" sz="1200" dirty="0"/>
              <a:t> V, </a:t>
            </a:r>
            <a:r>
              <a:rPr lang="hu-HU" sz="1200" dirty="0" err="1"/>
              <a:t>Rencz</a:t>
            </a:r>
            <a:r>
              <a:rPr lang="hu-HU" sz="1200" dirty="0"/>
              <a:t> F, </a:t>
            </a:r>
            <a:r>
              <a:rPr lang="hu-HU" sz="1200" b="1" dirty="0"/>
              <a:t>Péntek M</a:t>
            </a:r>
            <a:r>
              <a:rPr lang="hu-HU" sz="1200" dirty="0"/>
              <a:t>., </a:t>
            </a:r>
            <a:r>
              <a:rPr lang="hu-HU" sz="1200" dirty="0" err="1"/>
              <a:t>Validation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Hungarian</a:t>
            </a:r>
            <a:r>
              <a:rPr lang="hu-HU" sz="1200" dirty="0"/>
              <a:t> version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CarerQol</a:t>
            </a:r>
            <a:r>
              <a:rPr lang="hu-HU" sz="1200" dirty="0"/>
              <a:t> </a:t>
            </a:r>
            <a:r>
              <a:rPr lang="hu-HU" sz="1200" dirty="0" err="1"/>
              <a:t>instrument</a:t>
            </a:r>
            <a:r>
              <a:rPr lang="hu-HU" sz="1200" dirty="0"/>
              <a:t> in </a:t>
            </a:r>
            <a:r>
              <a:rPr lang="hu-HU" sz="1200" dirty="0" err="1"/>
              <a:t>informal</a:t>
            </a:r>
            <a:r>
              <a:rPr lang="hu-HU" sz="1200" dirty="0"/>
              <a:t> </a:t>
            </a:r>
            <a:r>
              <a:rPr lang="hu-HU" sz="1200" dirty="0" err="1"/>
              <a:t>caregivers</a:t>
            </a:r>
            <a:r>
              <a:rPr lang="hu-HU" sz="1200" dirty="0"/>
              <a:t>: </a:t>
            </a:r>
            <a:r>
              <a:rPr lang="hu-HU" sz="1200" dirty="0" err="1"/>
              <a:t>results</a:t>
            </a:r>
            <a:r>
              <a:rPr lang="hu-HU" sz="1200" dirty="0"/>
              <a:t> </a:t>
            </a:r>
            <a:r>
              <a:rPr lang="hu-HU" sz="1200" dirty="0" err="1"/>
              <a:t>from</a:t>
            </a:r>
            <a:r>
              <a:rPr lang="hu-HU" sz="1200" dirty="0"/>
              <a:t> a </a:t>
            </a:r>
            <a:r>
              <a:rPr lang="hu-HU" sz="1200" dirty="0" err="1"/>
              <a:t>cross-sectional</a:t>
            </a:r>
            <a:r>
              <a:rPr lang="hu-HU" sz="1200" dirty="0"/>
              <a:t> </a:t>
            </a:r>
            <a:r>
              <a:rPr lang="hu-HU" sz="1200" dirty="0" err="1"/>
              <a:t>survey</a:t>
            </a:r>
            <a:r>
              <a:rPr lang="hu-HU" sz="1200" dirty="0"/>
              <a:t> </a:t>
            </a:r>
            <a:r>
              <a:rPr lang="hu-HU" sz="1200" dirty="0" err="1"/>
              <a:t>among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general</a:t>
            </a:r>
            <a:r>
              <a:rPr lang="hu-HU" sz="1200" dirty="0"/>
              <a:t> </a:t>
            </a:r>
            <a:r>
              <a:rPr lang="hu-HU" sz="1200" dirty="0" err="1"/>
              <a:t>population</a:t>
            </a:r>
            <a:r>
              <a:rPr lang="hu-HU" sz="1200" dirty="0"/>
              <a:t> in Hungary. </a:t>
            </a:r>
            <a:r>
              <a:rPr lang="hu-HU" sz="1200" dirty="0" err="1"/>
              <a:t>Quality</a:t>
            </a:r>
            <a:r>
              <a:rPr lang="hu-HU" sz="1200" dirty="0"/>
              <a:t> of Life Research. 2021 Feb;30(2):629-641. </a:t>
            </a:r>
            <a:r>
              <a:rPr lang="hu-HU" sz="1200" dirty="0" err="1"/>
              <a:t>doi</a:t>
            </a:r>
            <a:r>
              <a:rPr lang="hu-HU" sz="1200" dirty="0"/>
              <a:t>: 10.1007/s11136-020-02662-8. </a:t>
            </a:r>
            <a:r>
              <a:rPr lang="hu-HU" sz="1200" dirty="0" err="1"/>
              <a:t>Epub</a:t>
            </a:r>
            <a:r>
              <a:rPr lang="hu-HU" sz="1200" dirty="0"/>
              <a:t> 2020 </a:t>
            </a:r>
            <a:r>
              <a:rPr lang="hu-HU" sz="1200" dirty="0" err="1"/>
              <a:t>Oct</a:t>
            </a:r>
            <a:r>
              <a:rPr lang="hu-HU" sz="1200" dirty="0"/>
              <a:t> 10., PMID: 33037979, </a:t>
            </a:r>
            <a:r>
              <a:rPr lang="hu-HU" sz="1200" b="1" dirty="0"/>
              <a:t>IF (2019): 4.147 </a:t>
            </a:r>
            <a:r>
              <a:rPr lang="hu-HU" sz="1200" b="1" dirty="0" err="1"/>
              <a:t>Scimago</a:t>
            </a:r>
            <a:r>
              <a:rPr lang="hu-HU" sz="1200" b="1" dirty="0"/>
              <a:t>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Josa</a:t>
            </a:r>
            <a:r>
              <a:rPr lang="hu-HU" sz="1200" dirty="0"/>
              <a:t> V, Ferenczi S, Szalai R, </a:t>
            </a:r>
            <a:r>
              <a:rPr lang="hu-HU" sz="1200" dirty="0" err="1"/>
              <a:t>Fuder</a:t>
            </a:r>
            <a:r>
              <a:rPr lang="hu-HU" sz="1200" dirty="0"/>
              <a:t> E, Kuti D, </a:t>
            </a:r>
            <a:r>
              <a:rPr lang="hu-HU" sz="1200" dirty="0" err="1"/>
              <a:t>Horvath</a:t>
            </a:r>
            <a:r>
              <a:rPr lang="hu-HU" sz="1200" dirty="0"/>
              <a:t> K, </a:t>
            </a:r>
            <a:r>
              <a:rPr lang="hu-HU" sz="1200" dirty="0" err="1"/>
              <a:t>Hegedus</a:t>
            </a:r>
            <a:r>
              <a:rPr lang="hu-HU" sz="1200" dirty="0"/>
              <a:t> N, </a:t>
            </a:r>
            <a:r>
              <a:rPr lang="hu-HU" sz="1200" dirty="0" err="1"/>
              <a:t>Kovacs</a:t>
            </a:r>
            <a:r>
              <a:rPr lang="hu-HU" sz="1200" dirty="0"/>
              <a:t> T, </a:t>
            </a:r>
            <a:r>
              <a:rPr lang="hu-HU" sz="1200" dirty="0" err="1"/>
              <a:t>Bagamery</a:t>
            </a:r>
            <a:r>
              <a:rPr lang="hu-HU" sz="1200" dirty="0"/>
              <a:t> G, Juhasz B, Winkler Z, Veres DS, </a:t>
            </a:r>
            <a:r>
              <a:rPr lang="hu-HU" sz="1200" b="1" dirty="0"/>
              <a:t>Zrubka Z</a:t>
            </a:r>
            <a:r>
              <a:rPr lang="hu-HU" sz="1200" dirty="0"/>
              <a:t>, </a:t>
            </a:r>
            <a:r>
              <a:rPr lang="hu-HU" sz="1200" dirty="0" err="1"/>
              <a:t>Mathe</a:t>
            </a:r>
            <a:r>
              <a:rPr lang="hu-HU" sz="1200" dirty="0"/>
              <a:t> D, Baranyai Z., </a:t>
            </a:r>
            <a:r>
              <a:rPr lang="hu-HU" sz="1200" dirty="0" err="1"/>
              <a:t>Thrombocytosis</a:t>
            </a:r>
            <a:r>
              <a:rPr lang="hu-HU" sz="1200" dirty="0"/>
              <a:t> and </a:t>
            </a:r>
            <a:r>
              <a:rPr lang="hu-HU" sz="1200" dirty="0" err="1"/>
              <a:t>Effects</a:t>
            </a:r>
            <a:r>
              <a:rPr lang="hu-HU" sz="1200" dirty="0"/>
              <a:t> of IL-6 Knock-Out in a </a:t>
            </a:r>
            <a:r>
              <a:rPr lang="hu-HU" sz="1200" dirty="0" err="1"/>
              <a:t>Colitis-Associated</a:t>
            </a:r>
            <a:r>
              <a:rPr lang="hu-HU" sz="1200" dirty="0"/>
              <a:t> </a:t>
            </a:r>
            <a:r>
              <a:rPr lang="hu-HU" sz="1200" dirty="0" err="1"/>
              <a:t>Cancer</a:t>
            </a:r>
            <a:r>
              <a:rPr lang="hu-HU" sz="1200" dirty="0"/>
              <a:t> </a:t>
            </a:r>
            <a:r>
              <a:rPr lang="hu-HU" sz="1200" dirty="0" err="1"/>
              <a:t>Model</a:t>
            </a:r>
            <a:r>
              <a:rPr lang="hu-HU" sz="1200" dirty="0"/>
              <a:t>. International Journal of  </a:t>
            </a:r>
            <a:r>
              <a:rPr lang="hu-HU" sz="1200" dirty="0" err="1"/>
              <a:t>Molecular</a:t>
            </a:r>
            <a:r>
              <a:rPr lang="hu-HU" sz="1200" dirty="0"/>
              <a:t> </a:t>
            </a:r>
            <a:r>
              <a:rPr lang="hu-HU" sz="1200" dirty="0" err="1"/>
              <a:t>Sciences</a:t>
            </a:r>
            <a:r>
              <a:rPr lang="hu-HU" sz="1200" dirty="0"/>
              <a:t>, 2020 Aug 27;21(17):6218. </a:t>
            </a:r>
            <a:r>
              <a:rPr lang="hu-HU" sz="1200" dirty="0" err="1"/>
              <a:t>doi</a:t>
            </a:r>
            <a:r>
              <a:rPr lang="hu-HU" sz="1200" dirty="0"/>
              <a:t>: 10.3390/ijms21176218, </a:t>
            </a:r>
            <a:r>
              <a:rPr lang="hu-HU" sz="1200" b="1" dirty="0"/>
              <a:t>IF (2019): 5.923 </a:t>
            </a:r>
            <a:r>
              <a:rPr lang="hu-HU" sz="1200" b="1" dirty="0" err="1"/>
              <a:t>Scimago</a:t>
            </a:r>
            <a:r>
              <a:rPr lang="hu-HU" sz="1200" b="1" dirty="0"/>
              <a:t>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100" b="1" dirty="0"/>
          </a:p>
          <a:p>
            <a:pPr marL="0" indent="0">
              <a:spcBef>
                <a:spcPts val="0"/>
              </a:spcBef>
              <a:buNone/>
            </a:pPr>
            <a:endParaRPr lang="hu-HU" sz="1100" dirty="0"/>
          </a:p>
          <a:p>
            <a:pPr marL="0" indent="0">
              <a:spcBef>
                <a:spcPts val="0"/>
              </a:spcBef>
              <a:buNone/>
            </a:pPr>
            <a:endParaRPr lang="hu-HU" sz="1100" dirty="0"/>
          </a:p>
          <a:p>
            <a:pPr marL="0" indent="0">
              <a:spcBef>
                <a:spcPts val="0"/>
              </a:spcBef>
              <a:buNone/>
            </a:pPr>
            <a:endParaRPr lang="hu-HU" sz="11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2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841" y="1168718"/>
            <a:ext cx="10833686" cy="1012031"/>
          </a:xfrm>
        </p:spPr>
        <p:txBody>
          <a:bodyPr/>
          <a:lstStyle/>
          <a:p>
            <a:r>
              <a:rPr lang="en-US" dirty="0"/>
              <a:t>Publications in English </a:t>
            </a:r>
            <a:r>
              <a:rPr lang="hu-HU" dirty="0"/>
              <a:t>3</a:t>
            </a:r>
            <a:r>
              <a:rPr lang="en-US" dirty="0"/>
              <a:t>/202</a:t>
            </a:r>
            <a:r>
              <a:rPr lang="hu-HU" dirty="0"/>
              <a:t>1		</a:t>
            </a:r>
            <a:r>
              <a:rPr lang="el-GR" dirty="0"/>
              <a:t>Σ</a:t>
            </a:r>
            <a:r>
              <a:rPr lang="hu-HU" dirty="0"/>
              <a:t> IF: 58,776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Horváth T, Horváth B, </a:t>
            </a:r>
            <a:r>
              <a:rPr lang="hu-HU" sz="1200" dirty="0" err="1"/>
              <a:t>Liktor</a:t>
            </a:r>
            <a:r>
              <a:rPr lang="hu-HU" sz="1200" dirty="0"/>
              <a:t> B </a:t>
            </a:r>
            <a:r>
              <a:rPr lang="hu-HU" sz="1200" dirty="0" err="1"/>
              <a:t>Jr</a:t>
            </a:r>
            <a:r>
              <a:rPr lang="hu-HU" sz="1200" dirty="0"/>
              <a:t>, </a:t>
            </a:r>
            <a:r>
              <a:rPr lang="hu-HU" sz="1200" b="1" dirty="0"/>
              <a:t>Zrubka Z</a:t>
            </a:r>
            <a:r>
              <a:rPr lang="hu-HU" sz="1200" dirty="0"/>
              <a:t>, </a:t>
            </a:r>
            <a:r>
              <a:rPr lang="hu-HU" sz="1200" dirty="0" err="1"/>
              <a:t>Liktor</a:t>
            </a:r>
            <a:r>
              <a:rPr lang="hu-HU" sz="1200" dirty="0"/>
              <a:t> B, </a:t>
            </a:r>
            <a:r>
              <a:rPr lang="hu-HU" sz="1200" dirty="0" err="1"/>
              <a:t>Risk</a:t>
            </a:r>
            <a:r>
              <a:rPr lang="hu-HU" sz="1200" dirty="0"/>
              <a:t> </a:t>
            </a:r>
            <a:r>
              <a:rPr lang="hu-HU" sz="1200" dirty="0" err="1"/>
              <a:t>stratification</a:t>
            </a:r>
            <a:r>
              <a:rPr lang="hu-HU" sz="1200" dirty="0"/>
              <a:t> in </a:t>
            </a:r>
            <a:r>
              <a:rPr lang="hu-HU" sz="1200" dirty="0" err="1"/>
              <a:t>endoscopic</a:t>
            </a:r>
            <a:r>
              <a:rPr lang="hu-HU" sz="1200" dirty="0"/>
              <a:t> </a:t>
            </a:r>
            <a:r>
              <a:rPr lang="hu-HU" sz="1200" dirty="0" err="1"/>
              <a:t>type</a:t>
            </a:r>
            <a:r>
              <a:rPr lang="hu-HU" sz="1200" dirty="0"/>
              <a:t> I. </a:t>
            </a:r>
            <a:r>
              <a:rPr lang="hu-HU" sz="1200" dirty="0" err="1"/>
              <a:t>tympanoplasty</a:t>
            </a:r>
            <a:r>
              <a:rPr lang="hu-HU" sz="1200" dirty="0"/>
              <a:t>. </a:t>
            </a:r>
            <a:r>
              <a:rPr lang="hu-HU" sz="1200" dirty="0" err="1"/>
              <a:t>Eur</a:t>
            </a:r>
            <a:r>
              <a:rPr lang="hu-HU" sz="1200" dirty="0"/>
              <a:t> </a:t>
            </a:r>
            <a:r>
              <a:rPr lang="hu-HU" sz="1200" dirty="0" err="1"/>
              <a:t>Arch</a:t>
            </a:r>
            <a:r>
              <a:rPr lang="hu-HU" sz="1200" dirty="0"/>
              <a:t> </a:t>
            </a:r>
            <a:r>
              <a:rPr lang="hu-HU" sz="1200" dirty="0" err="1"/>
              <a:t>Otorhinolaryngol</a:t>
            </a:r>
            <a:r>
              <a:rPr lang="hu-HU" sz="1200" dirty="0"/>
              <a:t>. 2021 Jan 22. </a:t>
            </a:r>
            <a:r>
              <a:rPr lang="hu-HU" sz="1200" dirty="0" err="1"/>
              <a:t>doi</a:t>
            </a:r>
            <a:r>
              <a:rPr lang="hu-HU" sz="1200" dirty="0"/>
              <a:t>: 10.1007/s00405-021-06606-x. Online </a:t>
            </a:r>
            <a:r>
              <a:rPr lang="hu-HU" sz="1200" dirty="0" err="1"/>
              <a:t>ahead</a:t>
            </a:r>
            <a:r>
              <a:rPr lang="hu-HU" sz="1200" dirty="0"/>
              <a:t> of print, PMID: 33481078, </a:t>
            </a:r>
            <a:r>
              <a:rPr lang="hu-HU" sz="1200" b="1" dirty="0"/>
              <a:t>IF (2020): 2.503 </a:t>
            </a:r>
            <a:r>
              <a:rPr lang="hu-HU" sz="1200" b="1" dirty="0" err="1"/>
              <a:t>Scimago</a:t>
            </a:r>
            <a:r>
              <a:rPr lang="hu-HU" sz="1200" b="1" dirty="0"/>
              <a:t>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Irén Kopcsóné Németh, </a:t>
            </a:r>
            <a:r>
              <a:rPr lang="hu-HU" sz="1200" b="1" dirty="0"/>
              <a:t>Márta Péntek, Zsombor Zrubka</a:t>
            </a:r>
            <a:r>
              <a:rPr lang="hu-HU" sz="1200" dirty="0"/>
              <a:t>, </a:t>
            </a:r>
            <a:r>
              <a:rPr lang="hu-HU" sz="1200" dirty="0" err="1"/>
              <a:t>Costs</a:t>
            </a:r>
            <a:r>
              <a:rPr lang="hu-HU" sz="1200" dirty="0"/>
              <a:t> of </a:t>
            </a:r>
            <a:r>
              <a:rPr lang="hu-HU" sz="1200" dirty="0" err="1"/>
              <a:t>infection</a:t>
            </a:r>
            <a:r>
              <a:rPr lang="hu-HU" sz="1200" dirty="0"/>
              <a:t> </a:t>
            </a:r>
            <a:r>
              <a:rPr lang="hu-HU" sz="1200" dirty="0" err="1"/>
              <a:t>control</a:t>
            </a:r>
            <a:r>
              <a:rPr lang="hu-HU" sz="1200" dirty="0"/>
              <a:t> and </a:t>
            </a:r>
            <a:r>
              <a:rPr lang="hu-HU" sz="1200" dirty="0" err="1"/>
              <a:t>special</a:t>
            </a:r>
            <a:r>
              <a:rPr lang="hu-HU" sz="1200" dirty="0"/>
              <a:t> </a:t>
            </a:r>
            <a:r>
              <a:rPr lang="hu-HU" sz="1200" dirty="0" err="1"/>
              <a:t>challenges</a:t>
            </a:r>
            <a:r>
              <a:rPr lang="hu-HU" sz="1200" dirty="0"/>
              <a:t> </a:t>
            </a:r>
            <a:r>
              <a:rPr lang="hu-HU" sz="1200" dirty="0" err="1"/>
              <a:t>during</a:t>
            </a:r>
            <a:r>
              <a:rPr lang="hu-HU" sz="1200" dirty="0"/>
              <a:t> COVID-19 </a:t>
            </a:r>
            <a:r>
              <a:rPr lang="hu-HU" sz="1200" dirty="0" err="1"/>
              <a:t>pandemic</a:t>
            </a:r>
            <a:r>
              <a:rPr lang="hu-HU" sz="1200" dirty="0"/>
              <a:t>: </a:t>
            </a:r>
            <a:r>
              <a:rPr lang="hu-HU" sz="1200" dirty="0" err="1"/>
              <a:t>experiences</a:t>
            </a:r>
            <a:r>
              <a:rPr lang="hu-HU" sz="1200" dirty="0"/>
              <a:t> in a military </a:t>
            </a:r>
            <a:r>
              <a:rPr lang="hu-HU" sz="1200" dirty="0" err="1"/>
              <a:t>hospital</a:t>
            </a:r>
            <a:r>
              <a:rPr lang="hu-HU" sz="1200" dirty="0"/>
              <a:t>.. AARMS – </a:t>
            </a:r>
            <a:r>
              <a:rPr lang="hu-HU" sz="1200" dirty="0" err="1"/>
              <a:t>Academic</a:t>
            </a:r>
            <a:r>
              <a:rPr lang="hu-HU" sz="1200" dirty="0"/>
              <a:t> and </a:t>
            </a:r>
            <a:r>
              <a:rPr lang="hu-HU" sz="1200" dirty="0" err="1"/>
              <a:t>Applied</a:t>
            </a:r>
            <a:r>
              <a:rPr lang="hu-HU" sz="1200" dirty="0"/>
              <a:t> Research in Military and Public Management Science, </a:t>
            </a:r>
            <a:r>
              <a:rPr lang="hu-HU" sz="1200" dirty="0" err="1"/>
              <a:t>accepted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publication</a:t>
            </a: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Miklós Farkas, Elisabeth </a:t>
            </a:r>
            <a:r>
              <a:rPr lang="hu-HU" sz="1200" dirty="0" err="1"/>
              <a:t>Huynh</a:t>
            </a:r>
            <a:r>
              <a:rPr lang="hu-HU" sz="1200" b="1" dirty="0"/>
              <a:t>, László Gulácsi, Zsombor Zrubka,</a:t>
            </a:r>
            <a:r>
              <a:rPr lang="hu-HU" sz="1200" dirty="0"/>
              <a:t> Ágota Dobos, </a:t>
            </a:r>
            <a:r>
              <a:rPr lang="hu-HU" sz="1200" b="1" dirty="0"/>
              <a:t>Levente Kovács</a:t>
            </a:r>
            <a:r>
              <a:rPr lang="hu-HU" sz="1200" dirty="0"/>
              <a:t>, </a:t>
            </a:r>
            <a:r>
              <a:rPr lang="hu-HU" sz="1200" b="1" dirty="0"/>
              <a:t>Petra Baji, Márta Péntek</a:t>
            </a:r>
            <a:r>
              <a:rPr lang="hu-HU" sz="1200" dirty="0"/>
              <a:t>, </a:t>
            </a:r>
            <a:r>
              <a:rPr lang="en-US" sz="1200" dirty="0"/>
              <a:t>Development of Population Tariffs for the ICECAP-A Instrument for Hungary and their Comparison to the UK Tariffs</a:t>
            </a:r>
            <a:r>
              <a:rPr lang="hu-HU" sz="1200" dirty="0"/>
              <a:t>, </a:t>
            </a:r>
            <a:r>
              <a:rPr lang="hu-HU" sz="1200" dirty="0" err="1"/>
              <a:t>Value</a:t>
            </a:r>
            <a:r>
              <a:rPr lang="hu-HU" sz="1200" dirty="0"/>
              <a:t> in Health, </a:t>
            </a:r>
            <a:r>
              <a:rPr lang="hu-HU" sz="1200" dirty="0" err="1"/>
              <a:t>accepted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publication</a:t>
            </a:r>
            <a:r>
              <a:rPr lang="hu-HU" sz="1200" dirty="0"/>
              <a:t>, </a:t>
            </a:r>
            <a:r>
              <a:rPr lang="hu-HU" sz="1200" b="1" dirty="0"/>
              <a:t>IF (2020): 5.725 </a:t>
            </a:r>
            <a:r>
              <a:rPr lang="hu-HU" sz="1200" b="1" dirty="0" err="1"/>
              <a:t>Scimago</a:t>
            </a:r>
            <a:r>
              <a:rPr lang="hu-HU" sz="1200" b="1" dirty="0"/>
              <a:t> D1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Márta Péntek, </a:t>
            </a:r>
            <a:r>
              <a:rPr lang="hu-HU" sz="1200" dirty="0"/>
              <a:t>Gyula Poór, </a:t>
            </a:r>
            <a:r>
              <a:rPr lang="hu-HU" sz="1200" b="1" dirty="0"/>
              <a:t>László Gulácsi, Zsombor Zrubka, </a:t>
            </a:r>
            <a:r>
              <a:rPr lang="hu-HU" sz="1200" dirty="0"/>
              <a:t>Valentin </a:t>
            </a:r>
            <a:r>
              <a:rPr lang="hu-HU" sz="1200" dirty="0" err="1"/>
              <a:t>Brodszky</a:t>
            </a:r>
            <a:r>
              <a:rPr lang="hu-HU" sz="1200" dirty="0"/>
              <a:t>, Fanni </a:t>
            </a:r>
            <a:r>
              <a:rPr lang="hu-HU" sz="1200" dirty="0" err="1"/>
              <a:t>Rencz</a:t>
            </a:r>
            <a:r>
              <a:rPr lang="hu-HU" sz="1200" dirty="0"/>
              <a:t>, Ágota Dobos, Miklós Farkas, Levente Kovács</a:t>
            </a:r>
            <a:r>
              <a:rPr lang="hu-HU" sz="1200" b="1" dirty="0"/>
              <a:t>, Petra Baji, </a:t>
            </a:r>
            <a:r>
              <a:rPr lang="en-US" sz="1200" dirty="0"/>
              <a:t>Musculoskeletal health and capability wellbeing: associations between the HAQ-DI, ICECAP-A and ICECAP-O measures in a population survey</a:t>
            </a:r>
            <a:r>
              <a:rPr lang="hu-HU" sz="12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Musculoskeletal</a:t>
            </a:r>
            <a:r>
              <a:rPr lang="hu-HU" sz="1200" dirty="0"/>
              <a:t> Science and </a:t>
            </a:r>
            <a:r>
              <a:rPr lang="hu-HU" sz="1200" dirty="0" err="1"/>
              <a:t>Practice</a:t>
            </a:r>
            <a:r>
              <a:rPr lang="hu-HU" sz="1200"/>
              <a:t>, 55 (2021) 102420, </a:t>
            </a:r>
            <a:r>
              <a:rPr lang="hu-HU" sz="1200">
                <a:hlinkClick r:id="rId2"/>
              </a:rPr>
              <a:t>https://doi.org/10.1016/j.msksp.2021.102420</a:t>
            </a:r>
            <a:r>
              <a:rPr lang="hu-HU" sz="1200"/>
              <a:t>, </a:t>
            </a:r>
            <a:r>
              <a:rPr lang="hu-HU" sz="1200" b="1"/>
              <a:t>IF </a:t>
            </a:r>
            <a:r>
              <a:rPr lang="hu-HU" sz="1200" b="1" dirty="0"/>
              <a:t>(2020): 2.52 </a:t>
            </a:r>
            <a:r>
              <a:rPr lang="hu-HU" sz="1200" b="1" dirty="0" err="1"/>
              <a:t>Scimago</a:t>
            </a:r>
            <a:r>
              <a:rPr lang="hu-HU" sz="1200" b="1" dirty="0"/>
              <a:t> Q2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1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866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841" y="1168718"/>
            <a:ext cx="10833686" cy="1012031"/>
          </a:xfrm>
        </p:spPr>
        <p:txBody>
          <a:bodyPr/>
          <a:lstStyle/>
          <a:p>
            <a:r>
              <a:rPr lang="en-US" dirty="0"/>
              <a:t>Publications in </a:t>
            </a:r>
            <a:r>
              <a:rPr lang="hu-HU" dirty="0" err="1"/>
              <a:t>Hungarian</a:t>
            </a:r>
            <a:r>
              <a:rPr lang="en-US" dirty="0"/>
              <a:t> </a:t>
            </a:r>
            <a:r>
              <a:rPr lang="hu-HU" dirty="0"/>
              <a:t>1</a:t>
            </a:r>
            <a:r>
              <a:rPr lang="en-US" dirty="0"/>
              <a:t>/202</a:t>
            </a:r>
            <a:r>
              <a:rPr lang="hu-HU" dirty="0"/>
              <a:t>1		</a:t>
            </a:r>
            <a:r>
              <a:rPr lang="el-GR" dirty="0"/>
              <a:t>Σ </a:t>
            </a:r>
            <a:r>
              <a:rPr lang="hu-HU" dirty="0"/>
              <a:t>IF: 58.776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 err="1"/>
              <a:t>Zrubka</a:t>
            </a:r>
            <a:r>
              <a:rPr lang="hu-HU" sz="1200" b="1" dirty="0"/>
              <a:t> Zsombor, </a:t>
            </a:r>
            <a:r>
              <a:rPr lang="hu-HU" sz="1200" dirty="0"/>
              <a:t>Kincses Áron, </a:t>
            </a:r>
            <a:r>
              <a:rPr lang="hu-HU" sz="1200" dirty="0" err="1"/>
              <a:t>Gilyán</a:t>
            </a:r>
            <a:r>
              <a:rPr lang="hu-HU" sz="1200" dirty="0"/>
              <a:t> Csaba, Huber Anikó, Horváth Zsófia, Huszák Loretta, Tóth Barbara, Pogány Petra, </a:t>
            </a:r>
            <a:r>
              <a:rPr lang="hu-HU" sz="1200" b="1" dirty="0"/>
              <a:t>Gulácsi László. </a:t>
            </a:r>
            <a:r>
              <a:rPr lang="hu-HU" sz="1200" dirty="0"/>
              <a:t>A biotechnológia hazánkban [</a:t>
            </a:r>
            <a:r>
              <a:rPr lang="hu-HU" sz="1200" dirty="0" err="1"/>
              <a:t>Biotechnology</a:t>
            </a:r>
            <a:r>
              <a:rPr lang="hu-HU" sz="1200" dirty="0"/>
              <a:t> in Hungary], Statisztikai Szemle 2021. június, közlésre elfogadva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Zrubka Z</a:t>
            </a:r>
            <a:r>
              <a:rPr lang="hu-HU" sz="1200" dirty="0"/>
              <a:t>, Kincses Á, </a:t>
            </a:r>
            <a:r>
              <a:rPr lang="hu-HU" sz="1200" b="1" dirty="0"/>
              <a:t>Gulácsi L, Kovács L, Péntek M, </a:t>
            </a:r>
            <a:r>
              <a:rPr lang="hu-HU" sz="1200" dirty="0" err="1"/>
              <a:t>Subjective</a:t>
            </a:r>
            <a:r>
              <a:rPr lang="hu-HU" sz="1200" dirty="0"/>
              <a:t> </a:t>
            </a:r>
            <a:r>
              <a:rPr lang="hu-HU" sz="1200" dirty="0" err="1"/>
              <a:t>expectations</a:t>
            </a:r>
            <a:r>
              <a:rPr lang="hu-HU" sz="1200" dirty="0"/>
              <a:t> </a:t>
            </a:r>
            <a:r>
              <a:rPr lang="hu-HU" sz="1200" dirty="0" err="1"/>
              <a:t>concerning</a:t>
            </a:r>
            <a:r>
              <a:rPr lang="hu-HU" sz="1200" dirty="0"/>
              <a:t> life </a:t>
            </a:r>
            <a:r>
              <a:rPr lang="hu-HU" sz="1200" dirty="0" err="1"/>
              <a:t>expectancy</a:t>
            </a:r>
            <a:r>
              <a:rPr lang="hu-HU" sz="1200" dirty="0"/>
              <a:t> and </a:t>
            </a:r>
            <a:r>
              <a:rPr lang="hu-HU" sz="1200" dirty="0" err="1"/>
              <a:t>age-related</a:t>
            </a:r>
            <a:r>
              <a:rPr lang="hu-HU" sz="1200" dirty="0"/>
              <a:t> </a:t>
            </a:r>
            <a:r>
              <a:rPr lang="hu-HU" sz="1200" dirty="0" err="1"/>
              <a:t>health</a:t>
            </a:r>
            <a:r>
              <a:rPr lang="hu-HU" sz="1200" dirty="0"/>
              <a:t> </a:t>
            </a:r>
            <a:r>
              <a:rPr lang="hu-HU" sz="1200" dirty="0" err="1"/>
              <a:t>burden</a:t>
            </a:r>
            <a:r>
              <a:rPr lang="hu-HU" sz="1200" dirty="0"/>
              <a:t>., Orv Hetil. 2021 </a:t>
            </a:r>
            <a:r>
              <a:rPr lang="hu-HU" sz="1200" dirty="0" err="1"/>
              <a:t>Jun</a:t>
            </a:r>
            <a:r>
              <a:rPr lang="hu-HU" sz="1200" dirty="0"/>
              <a:t> 6;162(23):911-923. </a:t>
            </a:r>
            <a:r>
              <a:rPr lang="hu-HU" sz="1200" dirty="0" err="1"/>
              <a:t>doi</a:t>
            </a:r>
            <a:r>
              <a:rPr lang="hu-HU" sz="1200" dirty="0"/>
              <a:t>: 10.1556/650.2021.32124. PMID: 34091435 </a:t>
            </a:r>
            <a:r>
              <a:rPr lang="hu-HU" sz="1200" dirty="0" err="1"/>
              <a:t>Hungarian</a:t>
            </a:r>
            <a:r>
              <a:rPr lang="hu-HU" sz="1200" dirty="0"/>
              <a:t>.</a:t>
            </a:r>
            <a:r>
              <a:rPr lang="hu-HU" sz="1200" b="1" dirty="0"/>
              <a:t> IF (2020): 0.540 </a:t>
            </a:r>
            <a:r>
              <a:rPr lang="hu-HU" sz="1200" b="1" dirty="0" err="1"/>
              <a:t>Scimago</a:t>
            </a:r>
            <a:r>
              <a:rPr lang="hu-HU" sz="1200" b="1" dirty="0"/>
              <a:t> Q4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Z </a:t>
            </a:r>
            <a:r>
              <a:rPr lang="hu-HU" sz="1200" dirty="0" err="1"/>
              <a:t>Szilasi</a:t>
            </a:r>
            <a:r>
              <a:rPr lang="hu-HU" sz="1200" dirty="0"/>
              <a:t>, V Jósa, </a:t>
            </a:r>
            <a:r>
              <a:rPr lang="hu-HU" sz="1200" b="1" dirty="0"/>
              <a:t>Z </a:t>
            </a:r>
            <a:r>
              <a:rPr lang="hu-HU" sz="1200" b="1" dirty="0" err="1"/>
              <a:t>Zrubka</a:t>
            </a:r>
            <a:r>
              <a:rPr lang="hu-HU" sz="1200" b="1" dirty="0"/>
              <a:t>, </a:t>
            </a:r>
            <a:r>
              <a:rPr lang="hu-HU" sz="1200" dirty="0"/>
              <a:t>T Mezei, K </a:t>
            </a:r>
            <a:r>
              <a:rPr lang="hu-HU" sz="1200" dirty="0" err="1"/>
              <a:t>Merkel</a:t>
            </a:r>
            <a:r>
              <a:rPr lang="hu-HU" sz="1200" dirty="0"/>
              <a:t>, F </a:t>
            </a:r>
            <a:r>
              <a:rPr lang="hu-HU" sz="1200" dirty="0" err="1"/>
              <a:t>Helfferich</a:t>
            </a:r>
            <a:r>
              <a:rPr lang="hu-HU" sz="1200" dirty="0"/>
              <a:t>, Z Baranyai, A magasabb vérlemezkeszám mint a fej-nyak tumoros betegek túléléssel kapcsolatos esetleges prognosztikai </a:t>
            </a:r>
            <a:r>
              <a:rPr lang="hu-HU" sz="1200" dirty="0" err="1"/>
              <a:t>faktora</a:t>
            </a:r>
            <a:r>
              <a:rPr lang="hu-HU" sz="1200" dirty="0"/>
              <a:t>, Orvosi Hetilap 162 (17), 676-682, </a:t>
            </a:r>
            <a:r>
              <a:rPr lang="hu-HU" sz="1200" b="1" dirty="0"/>
              <a:t>IF (2020): 0.540 </a:t>
            </a:r>
            <a:r>
              <a:rPr lang="hu-HU" sz="1200" b="1" dirty="0" err="1"/>
              <a:t>Scimago</a:t>
            </a:r>
            <a:r>
              <a:rPr lang="hu-HU" sz="1200" b="1" dirty="0"/>
              <a:t> Q4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24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1/2020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V. </a:t>
            </a:r>
            <a:r>
              <a:rPr lang="hu-HU" sz="1400" dirty="0" err="1"/>
              <a:t>Brodszky</a:t>
            </a:r>
            <a:r>
              <a:rPr lang="hu-HU" sz="1400" dirty="0"/>
              <a:t>, B. Tamási, K. Hajdu </a:t>
            </a:r>
            <a:r>
              <a:rPr lang="hu-HU" sz="1400" b="1" dirty="0"/>
              <a:t>, M. Péntek</a:t>
            </a:r>
            <a:r>
              <a:rPr lang="hu-HU" sz="1400" dirty="0"/>
              <a:t>, A. Szegedi, M. </a:t>
            </a:r>
            <a:r>
              <a:rPr lang="hu-HU" sz="1400" dirty="0" err="1"/>
              <a:t>Sárdy</a:t>
            </a:r>
            <a:r>
              <a:rPr lang="hu-HU" sz="1400" dirty="0"/>
              <a:t>, Z. Bata-Csörgő, Á. </a:t>
            </a:r>
            <a:r>
              <a:rPr lang="hu-HU" sz="1400" dirty="0" err="1"/>
              <a:t>Kinyó</a:t>
            </a:r>
            <a:r>
              <a:rPr lang="hu-HU" sz="1400" dirty="0"/>
              <a:t>, </a:t>
            </a:r>
            <a:r>
              <a:rPr lang="hu-HU" sz="1400" b="1" dirty="0"/>
              <a:t>L. Gulácsi</a:t>
            </a:r>
            <a:r>
              <a:rPr lang="hu-HU" sz="1400" dirty="0"/>
              <a:t>, F.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dirty="0" err="1"/>
              <a:t>Disease</a:t>
            </a:r>
            <a:r>
              <a:rPr lang="hu-HU" sz="1400" dirty="0"/>
              <a:t> </a:t>
            </a:r>
            <a:r>
              <a:rPr lang="hu-HU" sz="1400" dirty="0" err="1"/>
              <a:t>burden</a:t>
            </a:r>
            <a:r>
              <a:rPr lang="hu-HU" sz="1400" dirty="0"/>
              <a:t> of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pemphigus</a:t>
            </a:r>
            <a:r>
              <a:rPr lang="hu-HU" sz="1400" dirty="0"/>
              <a:t>;  </a:t>
            </a:r>
            <a:r>
              <a:rPr lang="hu-HU" sz="1400" dirty="0" err="1"/>
              <a:t>from</a:t>
            </a:r>
            <a:r>
              <a:rPr lang="hu-HU" sz="1400" dirty="0"/>
              <a:t> a </a:t>
            </a:r>
            <a:r>
              <a:rPr lang="hu-HU" sz="1400" dirty="0" err="1"/>
              <a:t>societal</a:t>
            </a:r>
            <a:r>
              <a:rPr lang="hu-HU" sz="1400" dirty="0"/>
              <a:t> </a:t>
            </a:r>
            <a:r>
              <a:rPr lang="hu-HU" sz="1400" dirty="0" err="1"/>
              <a:t>perspective</a:t>
            </a:r>
            <a:r>
              <a:rPr lang="hu-HU" sz="1400" dirty="0"/>
              <a:t>, </a:t>
            </a:r>
            <a:r>
              <a:rPr lang="hu-HU" sz="1400" dirty="0" err="1"/>
              <a:t>Expert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 of </a:t>
            </a:r>
            <a:r>
              <a:rPr lang="hu-HU" sz="1400" dirty="0" err="1"/>
              <a:t>Pharmacoeconomics</a:t>
            </a:r>
            <a:r>
              <a:rPr lang="hu-HU" sz="1400" dirty="0"/>
              <a:t> &amp; </a:t>
            </a:r>
            <a:r>
              <a:rPr lang="hu-HU" sz="1400" dirty="0" err="1"/>
              <a:t>Outcomes</a:t>
            </a:r>
            <a:r>
              <a:rPr lang="hu-HU" sz="1400" dirty="0"/>
              <a:t> Research, 2021 Feb;21(1):77-86 </a:t>
            </a:r>
            <a:r>
              <a:rPr lang="hu-HU" sz="1400" u="sng" dirty="0" err="1"/>
              <a:t>Epub</a:t>
            </a:r>
            <a:r>
              <a:rPr lang="hu-HU" sz="1400" u="sng" dirty="0"/>
              <a:t> 2020 Jan 28.</a:t>
            </a:r>
            <a:r>
              <a:rPr lang="hu-HU" sz="1400" dirty="0"/>
              <a:t> </a:t>
            </a:r>
            <a:r>
              <a:rPr lang="hu-HU" sz="1400" b="1" dirty="0"/>
              <a:t>IF (2020) 2.217 </a:t>
            </a:r>
            <a:r>
              <a:rPr lang="hu-HU" sz="1400" b="1" dirty="0" err="1"/>
              <a:t>Scimago</a:t>
            </a:r>
            <a:r>
              <a:rPr lang="hu-HU" sz="1400" b="1" dirty="0"/>
              <a:t> Q2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Petra Baji, </a:t>
            </a:r>
            <a:r>
              <a:rPr lang="hu-HU" sz="1400" dirty="0"/>
              <a:t>Miklós Farkas, </a:t>
            </a:r>
            <a:r>
              <a:rPr lang="hu-HU" sz="1400" b="1" dirty="0"/>
              <a:t>Dominik </a:t>
            </a:r>
            <a:r>
              <a:rPr lang="hu-HU" sz="1400" b="1" dirty="0" err="1"/>
              <a:t>Golicki</a:t>
            </a:r>
            <a:r>
              <a:rPr lang="hu-HU" sz="1400" dirty="0"/>
              <a:t>, </a:t>
            </a:r>
            <a:r>
              <a:rPr lang="hu-HU" sz="1400" b="1" dirty="0"/>
              <a:t>Valentina </a:t>
            </a:r>
            <a:r>
              <a:rPr lang="hu-HU" sz="1400" b="1" dirty="0" err="1"/>
              <a:t>Prevolnik-Rupel</a:t>
            </a:r>
            <a:r>
              <a:rPr lang="hu-HU" sz="1400" dirty="0"/>
              <a:t>, </a:t>
            </a:r>
            <a:r>
              <a:rPr lang="hu-HU" sz="1400" dirty="0" err="1"/>
              <a:t>Renske</a:t>
            </a:r>
            <a:r>
              <a:rPr lang="hu-HU" sz="1400" dirty="0"/>
              <a:t> </a:t>
            </a:r>
            <a:r>
              <a:rPr lang="hu-HU" sz="1400" dirty="0" err="1"/>
              <a:t>Hoefman</a:t>
            </a:r>
            <a:r>
              <a:rPr lang="hu-HU" sz="1400" dirty="0"/>
              <a:t>, </a:t>
            </a:r>
            <a:r>
              <a:rPr lang="hu-HU" sz="1400" b="1" dirty="0"/>
              <a:t>Werner B.F. Brouwer, Job van Exel, Zsombor Zrubka, László Gulácsi, Márta Péntek</a:t>
            </a:r>
            <a:r>
              <a:rPr lang="hu-HU" sz="1400" dirty="0"/>
              <a:t>, </a:t>
            </a:r>
            <a:r>
              <a:rPr lang="hu-HU" sz="1400" dirty="0" err="1"/>
              <a:t>Development</a:t>
            </a:r>
            <a:r>
              <a:rPr lang="hu-HU" sz="1400" dirty="0"/>
              <a:t> of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tariffs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CarerQol</a:t>
            </a:r>
            <a:r>
              <a:rPr lang="hu-HU" sz="1400" dirty="0"/>
              <a:t> </a:t>
            </a:r>
            <a:r>
              <a:rPr lang="hu-HU" sz="1400" dirty="0" err="1"/>
              <a:t>instrument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Hungary, Poland and </a:t>
            </a:r>
            <a:r>
              <a:rPr lang="hu-HU" sz="1400" dirty="0" err="1"/>
              <a:t>Slovenia</a:t>
            </a:r>
            <a:r>
              <a:rPr lang="hu-HU" sz="1400" dirty="0"/>
              <a:t> – a </a:t>
            </a:r>
            <a:r>
              <a:rPr lang="hu-HU" sz="1400" dirty="0" err="1"/>
              <a:t>discrete</a:t>
            </a:r>
            <a:r>
              <a:rPr lang="hu-HU" sz="1400" dirty="0"/>
              <a:t> </a:t>
            </a:r>
            <a:r>
              <a:rPr lang="hu-HU" sz="1400" dirty="0" err="1"/>
              <a:t>choice</a:t>
            </a:r>
            <a:r>
              <a:rPr lang="hu-HU" sz="1400" dirty="0"/>
              <a:t> </a:t>
            </a:r>
            <a:r>
              <a:rPr lang="hu-HU" sz="1400" dirty="0" err="1"/>
              <a:t>experiment</a:t>
            </a:r>
            <a:r>
              <a:rPr lang="hu-HU" sz="1400" dirty="0"/>
              <a:t> </a:t>
            </a:r>
            <a:r>
              <a:rPr lang="hu-HU" sz="1400" dirty="0" err="1"/>
              <a:t>study</a:t>
            </a:r>
            <a:r>
              <a:rPr lang="hu-HU" sz="1400" dirty="0"/>
              <a:t> to </a:t>
            </a:r>
            <a:r>
              <a:rPr lang="hu-HU" sz="1400" dirty="0" err="1"/>
              <a:t>measure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burden</a:t>
            </a:r>
            <a:r>
              <a:rPr lang="hu-HU" sz="1400" dirty="0"/>
              <a:t> of </a:t>
            </a:r>
            <a:r>
              <a:rPr lang="hu-HU" sz="1400" dirty="0" err="1"/>
              <a:t>informal</a:t>
            </a:r>
            <a:r>
              <a:rPr lang="hu-HU" sz="1400" dirty="0"/>
              <a:t> </a:t>
            </a:r>
            <a:r>
              <a:rPr lang="hu-HU" sz="1400" dirty="0" err="1"/>
              <a:t>caregiving</a:t>
            </a:r>
            <a:r>
              <a:rPr lang="hu-HU" sz="1400" dirty="0"/>
              <a:t>, </a:t>
            </a:r>
            <a:r>
              <a:rPr lang="hu-HU" sz="1400" dirty="0" err="1"/>
              <a:t>PharmacoEconomics</a:t>
            </a:r>
            <a:r>
              <a:rPr lang="hu-HU" sz="1400" dirty="0"/>
              <a:t>, 2020, 38(6), 633-643, </a:t>
            </a:r>
            <a:r>
              <a:rPr lang="hu-HU" sz="1400" b="1" dirty="0"/>
              <a:t>IF: 4.981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  <a:r>
              <a:rPr lang="hu-HU" sz="1400" dirty="0"/>
              <a:t>DOI 10.1007/s40273-020-00899-2, http://link.springer.com/article/10.1007/s40273-020-00899-2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F. </a:t>
            </a:r>
            <a:r>
              <a:rPr lang="hu-HU" sz="1400" dirty="0" err="1"/>
              <a:t>Rencz</a:t>
            </a:r>
            <a:r>
              <a:rPr lang="hu-HU" sz="1400" dirty="0"/>
              <a:t>, H.L. Gergely, N. </a:t>
            </a:r>
            <a:r>
              <a:rPr lang="hu-HU" sz="1400" dirty="0" err="1"/>
              <a:t>Wikonkál</a:t>
            </a:r>
            <a:r>
              <a:rPr lang="hu-HU" sz="1400" dirty="0"/>
              <a:t>, K. Gáspár, </a:t>
            </a:r>
            <a:r>
              <a:rPr lang="hu-HU" sz="1400" b="1" dirty="0"/>
              <a:t>M. Péntek, L. Gulácsi</a:t>
            </a:r>
            <a:r>
              <a:rPr lang="hu-HU" sz="1400" dirty="0"/>
              <a:t>, B. Tamási, A.K. Poór, Á. </a:t>
            </a:r>
            <a:r>
              <a:rPr lang="hu-HU" sz="1400" dirty="0" err="1"/>
              <a:t>Kinyó</a:t>
            </a:r>
            <a:r>
              <a:rPr lang="hu-HU" sz="1400" dirty="0"/>
              <a:t>, G. Bali, B. Hidvégi, M. </a:t>
            </a:r>
            <a:r>
              <a:rPr lang="hu-HU" sz="1400" dirty="0" err="1"/>
              <a:t>Sárdy</a:t>
            </a:r>
            <a:r>
              <a:rPr lang="hu-HU" sz="1400" dirty="0"/>
              <a:t>, K. Hajdu, A. Szegedi, É. </a:t>
            </a:r>
            <a:r>
              <a:rPr lang="hu-HU" sz="1400" dirty="0" err="1"/>
              <a:t>Remenyik</a:t>
            </a:r>
            <a:r>
              <a:rPr lang="hu-HU" sz="1400" dirty="0"/>
              <a:t>, Z. Bata-Csörgő, P. Holló, </a:t>
            </a:r>
            <a:r>
              <a:rPr lang="hu-HU" sz="1400" b="1" dirty="0"/>
              <a:t>P. Baji, </a:t>
            </a:r>
            <a:r>
              <a:rPr lang="hu-HU" sz="1400" dirty="0"/>
              <a:t>V. </a:t>
            </a:r>
            <a:r>
              <a:rPr lang="hu-HU" sz="1400" dirty="0" err="1"/>
              <a:t>Brodszky</a:t>
            </a:r>
            <a:r>
              <a:rPr lang="hu-HU" sz="1400" dirty="0"/>
              <a:t>, </a:t>
            </a:r>
            <a:r>
              <a:rPr lang="hu-HU" sz="1400" dirty="0" err="1"/>
              <a:t>Dermatology</a:t>
            </a:r>
            <a:r>
              <a:rPr lang="hu-HU" sz="1400" dirty="0"/>
              <a:t> Life </a:t>
            </a:r>
            <a:r>
              <a:rPr lang="hu-HU" sz="1400" dirty="0" err="1"/>
              <a:t>Quality</a:t>
            </a:r>
            <a:r>
              <a:rPr lang="hu-HU" sz="1400" dirty="0"/>
              <a:t> Index (DLQI) </a:t>
            </a:r>
            <a:r>
              <a:rPr lang="hu-HU" sz="1400" dirty="0" err="1"/>
              <a:t>score</a:t>
            </a:r>
            <a:r>
              <a:rPr lang="hu-HU" sz="1400" dirty="0"/>
              <a:t> </a:t>
            </a:r>
            <a:r>
              <a:rPr lang="hu-HU" sz="1400" dirty="0" err="1"/>
              <a:t>bands</a:t>
            </a:r>
            <a:r>
              <a:rPr lang="hu-HU" sz="1400" dirty="0"/>
              <a:t> </a:t>
            </a:r>
            <a:r>
              <a:rPr lang="hu-HU" sz="1400" dirty="0" err="1"/>
              <a:t>are</a:t>
            </a:r>
            <a:r>
              <a:rPr lang="hu-HU" sz="1400" dirty="0"/>
              <a:t> </a:t>
            </a:r>
            <a:r>
              <a:rPr lang="hu-HU" sz="1400" dirty="0" err="1"/>
              <a:t>applicable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DLQI-</a:t>
            </a:r>
            <a:r>
              <a:rPr lang="hu-HU" sz="1400" dirty="0" err="1"/>
              <a:t>Relevant</a:t>
            </a:r>
            <a:r>
              <a:rPr lang="hu-HU" sz="1400" dirty="0"/>
              <a:t> (DLQI-R) </a:t>
            </a:r>
            <a:r>
              <a:rPr lang="hu-HU" sz="1400" dirty="0" err="1"/>
              <a:t>scoring</a:t>
            </a:r>
            <a:r>
              <a:rPr lang="hu-HU" sz="1400" dirty="0"/>
              <a:t>, Journal of </a:t>
            </a:r>
            <a:r>
              <a:rPr lang="hu-HU" sz="1400" dirty="0" err="1"/>
              <a:t>the</a:t>
            </a:r>
            <a:r>
              <a:rPr lang="hu-HU" sz="1400" dirty="0"/>
              <a:t> European </a:t>
            </a:r>
            <a:r>
              <a:rPr lang="hu-HU" sz="1400" dirty="0" err="1"/>
              <a:t>Academy</a:t>
            </a:r>
            <a:r>
              <a:rPr lang="hu-HU" sz="1400" dirty="0"/>
              <a:t> of </a:t>
            </a:r>
            <a:r>
              <a:rPr lang="hu-HU" sz="1400" dirty="0" err="1"/>
              <a:t>Dermatology</a:t>
            </a:r>
            <a:r>
              <a:rPr lang="hu-HU" sz="1400" dirty="0"/>
              <a:t> and </a:t>
            </a:r>
            <a:r>
              <a:rPr lang="hu-HU" sz="1400" dirty="0" err="1"/>
              <a:t>Venereology</a:t>
            </a:r>
            <a:r>
              <a:rPr lang="hu-HU" sz="1400" dirty="0"/>
              <a:t>, 2020 Sep;34(9):e484-e486, </a:t>
            </a:r>
            <a:r>
              <a:rPr lang="hu-HU" sz="1400" dirty="0" err="1"/>
              <a:t>First</a:t>
            </a:r>
            <a:r>
              <a:rPr lang="hu-HU" sz="1400" dirty="0"/>
              <a:t> </a:t>
            </a:r>
            <a:r>
              <a:rPr lang="hu-HU" sz="1400" dirty="0" err="1"/>
              <a:t>published</a:t>
            </a:r>
            <a:r>
              <a:rPr lang="hu-HU" sz="1400" dirty="0"/>
              <a:t>: 03 </a:t>
            </a:r>
            <a:r>
              <a:rPr lang="hu-HU" sz="1400" dirty="0" err="1"/>
              <a:t>April</a:t>
            </a:r>
            <a:r>
              <a:rPr lang="hu-HU" sz="1400" dirty="0"/>
              <a:t> 2020, https://doi.org/10.1111/jdv.16398, </a:t>
            </a:r>
            <a:r>
              <a:rPr lang="hu-HU" sz="1400" b="1" dirty="0"/>
              <a:t>IF: 6.166 </a:t>
            </a:r>
            <a:r>
              <a:rPr lang="hu-HU" sz="1400" b="1" dirty="0" err="1"/>
              <a:t>Scimago</a:t>
            </a:r>
            <a:r>
              <a:rPr lang="hu-HU" sz="1400" b="1" dirty="0"/>
              <a:t> D1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Suzanna</a:t>
            </a:r>
            <a:r>
              <a:rPr lang="hu-HU" sz="1400" dirty="0"/>
              <a:t> Szilasi, Valéria Jósa, </a:t>
            </a:r>
            <a:r>
              <a:rPr lang="hu-HU" sz="1400" b="1" dirty="0"/>
              <a:t>Zsombor Zrubka</a:t>
            </a:r>
            <a:r>
              <a:rPr lang="hu-HU" sz="1400" dirty="0"/>
              <a:t>, Tünde Mezei, Tamás Vass, Keresztély </a:t>
            </a:r>
            <a:r>
              <a:rPr lang="hu-HU" sz="1400" dirty="0" err="1"/>
              <a:t>Merkel</a:t>
            </a:r>
            <a:r>
              <a:rPr lang="hu-HU" sz="1400" dirty="0"/>
              <a:t>, Frigyes </a:t>
            </a:r>
            <a:r>
              <a:rPr lang="hu-HU" sz="1400" dirty="0" err="1"/>
              <a:t>Helfferich</a:t>
            </a:r>
            <a:r>
              <a:rPr lang="hu-HU" sz="1400" dirty="0"/>
              <a:t>, Zsolt Baranyai , </a:t>
            </a:r>
            <a:r>
              <a:rPr lang="hu-HU" sz="1400" dirty="0" err="1"/>
              <a:t>Neutrophil-To-Lymphocyte</a:t>
            </a:r>
            <a:r>
              <a:rPr lang="hu-HU" sz="1400" dirty="0"/>
              <a:t> and </a:t>
            </a:r>
            <a:r>
              <a:rPr lang="hu-HU" sz="1400" dirty="0" err="1"/>
              <a:t>Platelet-To-Lymphocyte</a:t>
            </a:r>
            <a:r>
              <a:rPr lang="hu-HU" sz="1400" dirty="0"/>
              <a:t> Ratios </a:t>
            </a:r>
            <a:r>
              <a:rPr lang="hu-HU" sz="1400" dirty="0" err="1"/>
              <a:t>as</a:t>
            </a:r>
            <a:r>
              <a:rPr lang="hu-HU" sz="1400" dirty="0"/>
              <a:t> </a:t>
            </a:r>
            <a:r>
              <a:rPr lang="hu-HU" sz="1400" dirty="0" err="1"/>
              <a:t>Prognostic</a:t>
            </a:r>
            <a:r>
              <a:rPr lang="hu-HU" sz="1400" dirty="0"/>
              <a:t> </a:t>
            </a:r>
            <a:r>
              <a:rPr lang="hu-HU" sz="1400" dirty="0" err="1"/>
              <a:t>Markers</a:t>
            </a:r>
            <a:r>
              <a:rPr lang="hu-HU" sz="1400" dirty="0"/>
              <a:t> of </a:t>
            </a:r>
            <a:r>
              <a:rPr lang="hu-HU" sz="1400" dirty="0" err="1"/>
              <a:t>Survival</a:t>
            </a:r>
            <a:r>
              <a:rPr lang="hu-HU" sz="1400" dirty="0"/>
              <a:t> in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Head and </a:t>
            </a:r>
            <a:r>
              <a:rPr lang="hu-HU" sz="1400" dirty="0" err="1"/>
              <a:t>Neck</a:t>
            </a:r>
            <a:r>
              <a:rPr lang="hu-HU" sz="1400" dirty="0"/>
              <a:t> </a:t>
            </a:r>
            <a:r>
              <a:rPr lang="hu-HU" sz="1400" dirty="0" err="1"/>
              <a:t>Tumours</a:t>
            </a:r>
            <a:r>
              <a:rPr lang="hu-HU" sz="1400" dirty="0"/>
              <a:t>—</a:t>
            </a:r>
            <a:r>
              <a:rPr lang="hu-HU" sz="1400" dirty="0" err="1"/>
              <a:t>Results</a:t>
            </a:r>
            <a:r>
              <a:rPr lang="hu-HU" sz="1400" dirty="0"/>
              <a:t> of a </a:t>
            </a:r>
            <a:r>
              <a:rPr lang="hu-HU" sz="1400" dirty="0" err="1"/>
              <a:t>Retrospective</a:t>
            </a:r>
            <a:r>
              <a:rPr lang="hu-HU" sz="1400" dirty="0"/>
              <a:t> </a:t>
            </a:r>
            <a:r>
              <a:rPr lang="hu-HU" sz="1400" dirty="0" err="1"/>
              <a:t>Multicentric</a:t>
            </a:r>
            <a:r>
              <a:rPr lang="hu-HU" sz="1400" dirty="0"/>
              <a:t> </a:t>
            </a:r>
            <a:r>
              <a:rPr lang="hu-HU" sz="1400" dirty="0" err="1"/>
              <a:t>Study</a:t>
            </a:r>
            <a:r>
              <a:rPr lang="hu-HU" sz="1400" dirty="0"/>
              <a:t>, Int. J. </a:t>
            </a:r>
            <a:r>
              <a:rPr lang="hu-HU" sz="1400" dirty="0" err="1"/>
              <a:t>Environ</a:t>
            </a:r>
            <a:r>
              <a:rPr lang="hu-HU" sz="1400" dirty="0"/>
              <a:t>. Res. Public Health 2020, 17, 1742. </a:t>
            </a:r>
            <a:r>
              <a:rPr lang="hu-HU" sz="1400" b="1" dirty="0"/>
              <a:t>IF: 3.39 </a:t>
            </a:r>
            <a:r>
              <a:rPr lang="hu-HU" sz="1400" b="1" dirty="0" err="1"/>
              <a:t>Scimago</a:t>
            </a:r>
            <a:r>
              <a:rPr lang="hu-HU" sz="1400" b="1" dirty="0"/>
              <a:t> Q2</a:t>
            </a: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372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2/2020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38918"/>
            <a:ext cx="11212512" cy="40174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Fanni </a:t>
            </a:r>
            <a:r>
              <a:rPr lang="hu-HU" sz="1400" dirty="0" err="1"/>
              <a:t>Rencz</a:t>
            </a:r>
            <a:r>
              <a:rPr lang="hu-HU" sz="1400" dirty="0"/>
              <a:t>, Valentin </a:t>
            </a:r>
            <a:r>
              <a:rPr lang="hu-HU" sz="1400" dirty="0" err="1"/>
              <a:t>Brodszky</a:t>
            </a:r>
            <a:r>
              <a:rPr lang="hu-HU" sz="1400" dirty="0"/>
              <a:t>, </a:t>
            </a:r>
            <a:r>
              <a:rPr lang="hu-HU" sz="1400" b="1" dirty="0"/>
              <a:t>László </a:t>
            </a:r>
            <a:r>
              <a:rPr lang="hu-HU" sz="1400" b="1" dirty="0" err="1"/>
              <a:t>Gulácsi</a:t>
            </a:r>
            <a:r>
              <a:rPr lang="hu-HU" sz="1400" dirty="0"/>
              <a:t>, </a:t>
            </a:r>
            <a:r>
              <a:rPr lang="hu-HU" sz="1400" b="1" dirty="0"/>
              <a:t>Dominik </a:t>
            </a:r>
            <a:r>
              <a:rPr lang="hu-HU" sz="1400" b="1" dirty="0" err="1"/>
              <a:t>Golicki</a:t>
            </a:r>
            <a:r>
              <a:rPr lang="hu-HU" sz="1400" dirty="0"/>
              <a:t>, Gábor Ruzsa, Simon </a:t>
            </a:r>
            <a:r>
              <a:rPr lang="hu-HU" sz="1400" dirty="0" err="1"/>
              <a:t>Pickard</a:t>
            </a:r>
            <a:r>
              <a:rPr lang="hu-HU" sz="1400" dirty="0"/>
              <a:t>, Ernest H. Law, </a:t>
            </a:r>
            <a:r>
              <a:rPr lang="hu-HU" sz="1400" b="1" dirty="0"/>
              <a:t>Márta Péntek</a:t>
            </a:r>
            <a:r>
              <a:rPr lang="hu-HU" sz="1400" dirty="0"/>
              <a:t>, 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Parallel Valuation of the EQ-5D-3L and EQ-5D-5L by Time Trade-Off in Hungary. </a:t>
            </a:r>
            <a:r>
              <a:rPr lang="hu-HU" sz="1400" dirty="0" err="1"/>
              <a:t>Value</a:t>
            </a:r>
            <a:r>
              <a:rPr lang="hu-HU" sz="1400" dirty="0"/>
              <a:t> in Health, 2020,23(9):1235-1245 </a:t>
            </a:r>
            <a:r>
              <a:rPr lang="hu-HU" sz="1400" b="1" dirty="0"/>
              <a:t>IF: 5.725 </a:t>
            </a:r>
            <a:r>
              <a:rPr lang="hu-HU" sz="1400" b="1" dirty="0" err="1"/>
              <a:t>Scimago</a:t>
            </a:r>
            <a:r>
              <a:rPr lang="hu-HU" sz="1400" b="1" dirty="0"/>
              <a:t> D1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Márta Péntek, Job van Exel, László Gulácsi</a:t>
            </a:r>
            <a:r>
              <a:rPr lang="hu-HU" sz="1400" dirty="0"/>
              <a:t>, Valentin Brodszky, </a:t>
            </a:r>
            <a:r>
              <a:rPr lang="hu-HU" sz="1400" b="1" dirty="0"/>
              <a:t>Zsombor Zrubka</a:t>
            </a:r>
            <a:r>
              <a:rPr lang="hu-HU" sz="1400" dirty="0"/>
              <a:t>, </a:t>
            </a:r>
            <a:r>
              <a:rPr lang="hu-HU" sz="1400" b="1" dirty="0"/>
              <a:t>Petra Baji, </a:t>
            </a:r>
            <a:r>
              <a:rPr lang="hu-HU" sz="1400" dirty="0"/>
              <a:t>Fanni Rencz, </a:t>
            </a:r>
            <a:r>
              <a:rPr lang="hu-HU" sz="1400" b="1" dirty="0"/>
              <a:t>Werner BF Brouwer</a:t>
            </a:r>
            <a:r>
              <a:rPr lang="hu-HU" sz="1400" dirty="0"/>
              <a:t>, </a:t>
            </a:r>
            <a:r>
              <a:rPr lang="hu-HU" sz="1400" dirty="0" err="1"/>
              <a:t>Acceptable</a:t>
            </a:r>
            <a:r>
              <a:rPr lang="hu-HU" sz="1400" dirty="0"/>
              <a:t> </a:t>
            </a:r>
            <a:r>
              <a:rPr lang="hu-HU" sz="1400" dirty="0" err="1"/>
              <a:t>health</a:t>
            </a:r>
            <a:r>
              <a:rPr lang="hu-HU" sz="1400" dirty="0"/>
              <a:t> and </a:t>
            </a:r>
            <a:r>
              <a:rPr lang="hu-HU" sz="1400" dirty="0" err="1"/>
              <a:t>ageing</a:t>
            </a:r>
            <a:r>
              <a:rPr lang="hu-HU" sz="1400" dirty="0"/>
              <a:t>: </a:t>
            </a:r>
            <a:r>
              <a:rPr lang="hu-HU" sz="1400" dirty="0" err="1"/>
              <a:t>results</a:t>
            </a:r>
            <a:r>
              <a:rPr lang="hu-HU" sz="1400" dirty="0"/>
              <a:t> of a </a:t>
            </a:r>
            <a:r>
              <a:rPr lang="hu-HU" sz="1400" dirty="0" err="1"/>
              <a:t>cross-sectional</a:t>
            </a:r>
            <a:r>
              <a:rPr lang="hu-HU" sz="1400" dirty="0"/>
              <a:t> </a:t>
            </a:r>
            <a:r>
              <a:rPr lang="hu-HU" sz="1400" dirty="0" err="1"/>
              <a:t>study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Hungary, Health and </a:t>
            </a:r>
            <a:r>
              <a:rPr lang="hu-HU" sz="1400" dirty="0" err="1"/>
              <a:t>Quality</a:t>
            </a:r>
            <a:r>
              <a:rPr lang="hu-HU" sz="1400" dirty="0"/>
              <a:t> of Life </a:t>
            </a:r>
            <a:r>
              <a:rPr lang="hu-HU" sz="1400" dirty="0" err="1"/>
              <a:t>Outcomes</a:t>
            </a:r>
            <a:r>
              <a:rPr lang="hu-HU" sz="1400" dirty="0"/>
              <a:t>, 2020 </a:t>
            </a:r>
            <a:r>
              <a:rPr lang="hu-HU" sz="1400" dirty="0" err="1"/>
              <a:t>Oct</a:t>
            </a:r>
            <a:r>
              <a:rPr lang="hu-HU" sz="1400" dirty="0"/>
              <a:t> 20;18(1):346. </a:t>
            </a:r>
            <a:r>
              <a:rPr lang="hu-HU" sz="1400" dirty="0" err="1"/>
              <a:t>doi</a:t>
            </a:r>
            <a:r>
              <a:rPr lang="hu-HU" sz="1400" dirty="0"/>
              <a:t>: 10.1186/s12955-020-01568-w. </a:t>
            </a:r>
            <a:r>
              <a:rPr lang="hu-HU" sz="1400" dirty="0">
                <a:hlinkClick r:id="rId2"/>
              </a:rPr>
              <a:t>https://rdcu.be/b8NGp</a:t>
            </a:r>
            <a:r>
              <a:rPr lang="hu-HU" sz="1400" dirty="0"/>
              <a:t> </a:t>
            </a:r>
            <a:r>
              <a:rPr lang="hu-HU" sz="1400" b="1" dirty="0"/>
              <a:t>IF: 3.186 </a:t>
            </a:r>
            <a:r>
              <a:rPr lang="hu-HU" sz="1400" b="1" dirty="0" err="1"/>
              <a:t>Scimago</a:t>
            </a:r>
            <a:r>
              <a:rPr lang="hu-HU" sz="1400" b="1" dirty="0"/>
              <a:t> Q1</a:t>
            </a:r>
            <a:r>
              <a:rPr lang="hu-HU" sz="14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L.H. Gergely, K. Gáspár, V. </a:t>
            </a:r>
            <a:r>
              <a:rPr lang="hu-HU" sz="1400" dirty="0" err="1"/>
              <a:t>Brodszky</a:t>
            </a:r>
            <a:r>
              <a:rPr lang="hu-HU" sz="1400" dirty="0"/>
              <a:t>, Á. </a:t>
            </a:r>
            <a:r>
              <a:rPr lang="hu-HU" sz="1400" dirty="0" err="1"/>
              <a:t>Kinyó</a:t>
            </a:r>
            <a:r>
              <a:rPr lang="hu-HU" sz="1400" dirty="0"/>
              <a:t>, A. Szegedi, É. </a:t>
            </a:r>
            <a:r>
              <a:rPr lang="hu-HU" sz="1400" dirty="0" err="1"/>
              <a:t>Remenyik</a:t>
            </a:r>
            <a:r>
              <a:rPr lang="hu-HU" sz="1400" dirty="0"/>
              <a:t>, N.F. Kiss, A. Bató, </a:t>
            </a:r>
            <a:r>
              <a:rPr lang="hu-HU" sz="1400" b="1" dirty="0"/>
              <a:t>M. Péntek, L. Gulácsi</a:t>
            </a:r>
            <a:r>
              <a:rPr lang="hu-HU" sz="1400" dirty="0"/>
              <a:t>, M. </a:t>
            </a:r>
            <a:r>
              <a:rPr lang="hu-HU" sz="1400" dirty="0" err="1"/>
              <a:t>Sárdy</a:t>
            </a:r>
            <a:r>
              <a:rPr lang="hu-HU" sz="1400" dirty="0"/>
              <a:t>, A. Bánvölgyi, N. </a:t>
            </a:r>
            <a:r>
              <a:rPr lang="hu-HU" sz="1400" dirty="0" err="1"/>
              <a:t>Wikonkál</a:t>
            </a:r>
            <a:r>
              <a:rPr lang="hu-HU" sz="1400" dirty="0"/>
              <a:t>, F.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dirty="0" err="1"/>
              <a:t>Validity</a:t>
            </a:r>
            <a:r>
              <a:rPr lang="hu-HU" sz="1400" dirty="0"/>
              <a:t> of EQ-5D-5L, Skindex-16, DLQI and DLQI-R in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hidradenitis</a:t>
            </a:r>
            <a:r>
              <a:rPr lang="hu-HU" sz="1400" dirty="0"/>
              <a:t> </a:t>
            </a:r>
            <a:r>
              <a:rPr lang="hu-HU" sz="1400" dirty="0" err="1"/>
              <a:t>suppurativa</a:t>
            </a:r>
            <a:r>
              <a:rPr lang="hu-HU" sz="1400" dirty="0"/>
              <a:t>, Journal of </a:t>
            </a:r>
            <a:r>
              <a:rPr lang="hu-HU" sz="1400" dirty="0" err="1"/>
              <a:t>the</a:t>
            </a:r>
            <a:r>
              <a:rPr lang="hu-HU" sz="1400" dirty="0"/>
              <a:t> European </a:t>
            </a:r>
            <a:r>
              <a:rPr lang="hu-HU" sz="1400" dirty="0" err="1"/>
              <a:t>Academy</a:t>
            </a:r>
            <a:r>
              <a:rPr lang="hu-HU" sz="1400" dirty="0"/>
              <a:t> of </a:t>
            </a:r>
            <a:r>
              <a:rPr lang="hu-HU" sz="1400" dirty="0" err="1"/>
              <a:t>Dermatology</a:t>
            </a:r>
            <a:r>
              <a:rPr lang="hu-HU" sz="1400" dirty="0"/>
              <a:t> and </a:t>
            </a:r>
            <a:r>
              <a:rPr lang="hu-HU" sz="1400" dirty="0" err="1"/>
              <a:t>Venereology</a:t>
            </a:r>
            <a:r>
              <a:rPr lang="hu-HU" sz="1400" dirty="0"/>
              <a:t>, 2020 Nov;34(11):2584-2592. </a:t>
            </a:r>
            <a:r>
              <a:rPr lang="hu-HU" sz="1400" dirty="0" err="1"/>
              <a:t>doi</a:t>
            </a:r>
            <a:r>
              <a:rPr lang="hu-HU" sz="1400" dirty="0"/>
              <a:t>: 10.1111/jdv.16642. </a:t>
            </a:r>
            <a:r>
              <a:rPr lang="hu-HU" sz="1400" b="1" dirty="0"/>
              <a:t>IF: 6.166 </a:t>
            </a:r>
            <a:r>
              <a:rPr lang="hu-HU" sz="1400" b="1" dirty="0" err="1"/>
              <a:t>Scimago</a:t>
            </a:r>
            <a:r>
              <a:rPr lang="hu-HU" sz="1400" b="1" dirty="0"/>
              <a:t> D1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Petra Baji, </a:t>
            </a:r>
            <a:r>
              <a:rPr lang="hu-HU" sz="1400" dirty="0"/>
              <a:t>Miklós Farkas, Ágota Dobos, </a:t>
            </a:r>
            <a:r>
              <a:rPr lang="hu-HU" sz="1400" b="1" dirty="0"/>
              <a:t>Zsombor Zrubka, László Gulácsi</a:t>
            </a:r>
            <a:r>
              <a:rPr lang="hu-HU" sz="1400" dirty="0"/>
              <a:t>, Valentin Brodszky, Fanni Rencz, </a:t>
            </a:r>
            <a:r>
              <a:rPr lang="hu-HU" sz="1400" b="1" dirty="0"/>
              <a:t>Márta Péntek</a:t>
            </a:r>
            <a:r>
              <a:rPr lang="hu-HU" sz="1400" dirty="0"/>
              <a:t>, </a:t>
            </a:r>
            <a:r>
              <a:rPr lang="hu-HU" sz="1400" dirty="0" err="1"/>
              <a:t>Capability</a:t>
            </a:r>
            <a:r>
              <a:rPr lang="hu-HU" sz="1400" dirty="0"/>
              <a:t> of </a:t>
            </a:r>
            <a:r>
              <a:rPr lang="hu-HU" sz="1400" dirty="0" err="1"/>
              <a:t>well</a:t>
            </a:r>
            <a:r>
              <a:rPr lang="hu-HU" sz="1400" dirty="0"/>
              <a:t>-being: </a:t>
            </a:r>
            <a:r>
              <a:rPr lang="hu-HU" sz="1400" dirty="0" err="1"/>
              <a:t>validation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Hungarian</a:t>
            </a:r>
            <a:r>
              <a:rPr lang="hu-HU" sz="1400" dirty="0"/>
              <a:t> version of </a:t>
            </a:r>
            <a:r>
              <a:rPr lang="hu-HU" sz="1400" dirty="0" err="1"/>
              <a:t>the</a:t>
            </a:r>
            <a:r>
              <a:rPr lang="hu-HU" sz="1400" dirty="0"/>
              <a:t> ICECAP-A and ICECAP-O </a:t>
            </a:r>
            <a:r>
              <a:rPr lang="hu-HU" sz="1400" dirty="0" err="1"/>
              <a:t>questionnaires</a:t>
            </a:r>
            <a:r>
              <a:rPr lang="hu-HU" sz="1400" dirty="0"/>
              <a:t> and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normative</a:t>
            </a:r>
            <a:r>
              <a:rPr lang="hu-HU" sz="1400" dirty="0"/>
              <a:t> </a:t>
            </a:r>
            <a:r>
              <a:rPr lang="hu-HU" sz="1400" dirty="0" err="1"/>
              <a:t>data</a:t>
            </a:r>
            <a:r>
              <a:rPr lang="hu-HU" sz="1400" dirty="0"/>
              <a:t>. </a:t>
            </a:r>
            <a:r>
              <a:rPr lang="hu-HU" sz="1400" dirty="0" err="1"/>
              <a:t>Quality</a:t>
            </a:r>
            <a:r>
              <a:rPr lang="hu-HU" sz="1400" dirty="0"/>
              <a:t> of Life Research,</a:t>
            </a:r>
            <a:r>
              <a:rPr lang="en-US" sz="1400" dirty="0"/>
              <a:t> 2020 Oct;29(10):2863-2874. </a:t>
            </a:r>
            <a:r>
              <a:rPr lang="en-US" sz="1400" dirty="0" err="1"/>
              <a:t>doi</a:t>
            </a:r>
            <a:r>
              <a:rPr lang="en-US" sz="1400" dirty="0"/>
              <a:t>: 10.1007/s11136-020-02542-1.</a:t>
            </a:r>
            <a:r>
              <a:rPr lang="hu-HU" sz="1400" dirty="0"/>
              <a:t> </a:t>
            </a:r>
            <a:r>
              <a:rPr lang="hu-HU" sz="1400" b="1" dirty="0"/>
              <a:t>IF: 4.147 </a:t>
            </a:r>
            <a:r>
              <a:rPr lang="hu-HU" sz="1400" b="1" dirty="0" err="1"/>
              <a:t>Scimago</a:t>
            </a:r>
            <a:r>
              <a:rPr lang="hu-HU" sz="1400" b="1" dirty="0"/>
              <a:t> Q1 </a:t>
            </a:r>
            <a:r>
              <a:rPr lang="hu-HU" sz="1400" dirty="0"/>
              <a:t>(</a:t>
            </a:r>
            <a:r>
              <a:rPr lang="hu-HU" sz="1400" dirty="0" err="1"/>
              <a:t>open</a:t>
            </a:r>
            <a:r>
              <a:rPr lang="hu-HU" sz="1400" dirty="0"/>
              <a:t> </a:t>
            </a:r>
            <a:r>
              <a:rPr lang="hu-HU" sz="1400" dirty="0" err="1"/>
              <a:t>access</a:t>
            </a:r>
            <a:r>
              <a:rPr lang="hu-HU" sz="1400" dirty="0"/>
              <a:t>: https://link.springer.com/article/10.1007/s11136-020-02542-1) </a:t>
            </a:r>
          </a:p>
          <a:p>
            <a:pPr marL="0" indent="0">
              <a:spcBef>
                <a:spcPts val="0"/>
              </a:spcBef>
              <a:buNone/>
            </a:pPr>
            <a:endParaRPr lang="hu-HU" sz="105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/>
              <a:t>Óscar Brito Fernandes, Márta Péntek,</a:t>
            </a:r>
            <a:r>
              <a:rPr lang="en-GB" sz="1400" dirty="0"/>
              <a:t> Dionne Kringos, </a:t>
            </a:r>
            <a:r>
              <a:rPr lang="en-GB" sz="1400" b="1" dirty="0"/>
              <a:t>Niek Klazinga, László Gulácsi, Petra Baji</a:t>
            </a:r>
            <a:r>
              <a:rPr lang="en-GB" sz="1400" dirty="0"/>
              <a:t>. Eliciting preferences for outpatient care experiences in Hungary: A discrete choice experiment with a national representative sample, PLoS One, 2020 Jul 31;15(7):e0235165. doi: 10.1371/journal.pone.0235165. eCollection 2020. </a:t>
            </a:r>
            <a:r>
              <a:rPr lang="en-GB" sz="1400" b="1" dirty="0"/>
              <a:t>IF</a:t>
            </a:r>
            <a:r>
              <a:rPr lang="hu-HU" sz="1400" b="1" dirty="0"/>
              <a:t>:</a:t>
            </a:r>
            <a:r>
              <a:rPr lang="en-GB" sz="1400" b="1" dirty="0"/>
              <a:t> </a:t>
            </a:r>
            <a:r>
              <a:rPr lang="hu-HU" sz="1400" b="1" dirty="0"/>
              <a:t>3.24</a:t>
            </a:r>
            <a:r>
              <a:rPr lang="en-GB" sz="1400" b="1" dirty="0"/>
              <a:t>, </a:t>
            </a:r>
            <a:r>
              <a:rPr lang="en-GB" sz="1400" b="1" dirty="0" err="1"/>
              <a:t>Scimago</a:t>
            </a:r>
            <a:r>
              <a:rPr lang="en-GB" sz="1400" b="1" dirty="0"/>
              <a:t> </a:t>
            </a:r>
            <a:r>
              <a:rPr lang="hu-HU" sz="1400" b="1" dirty="0"/>
              <a:t>D</a:t>
            </a:r>
            <a:r>
              <a:rPr lang="en-GB" sz="1400" b="1" dirty="0"/>
              <a:t>1</a:t>
            </a:r>
            <a:endParaRPr lang="hu-HU" sz="1050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369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3/2020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Kringos D, </a:t>
            </a:r>
            <a:r>
              <a:rPr lang="hu-HU" sz="1400" dirty="0" err="1"/>
              <a:t>Carinci</a:t>
            </a:r>
            <a:r>
              <a:rPr lang="hu-HU" sz="1400" dirty="0"/>
              <a:t> F, </a:t>
            </a:r>
            <a:r>
              <a:rPr lang="hu-HU" sz="1400" dirty="0" err="1"/>
              <a:t>Barbazza</a:t>
            </a:r>
            <a:r>
              <a:rPr lang="hu-HU" sz="1400" dirty="0"/>
              <a:t> E, </a:t>
            </a:r>
            <a:r>
              <a:rPr lang="hu-HU" sz="1400" dirty="0" err="1"/>
              <a:t>Bos</a:t>
            </a:r>
            <a:r>
              <a:rPr lang="hu-HU" sz="1400" dirty="0"/>
              <a:t> V, </a:t>
            </a:r>
            <a:r>
              <a:rPr lang="hu-HU" sz="1400" dirty="0" err="1"/>
              <a:t>Gilmore</a:t>
            </a:r>
            <a:r>
              <a:rPr lang="hu-HU" sz="1400" dirty="0"/>
              <a:t> K, </a:t>
            </a:r>
            <a:r>
              <a:rPr lang="hu-HU" sz="1400" dirty="0" err="1"/>
              <a:t>Groene</a:t>
            </a:r>
            <a:r>
              <a:rPr lang="hu-HU" sz="1400" dirty="0"/>
              <a:t> O, </a:t>
            </a:r>
            <a:r>
              <a:rPr lang="hu-HU" sz="1400" b="1" dirty="0"/>
              <a:t>Gulácsi L</a:t>
            </a:r>
            <a:r>
              <a:rPr lang="hu-HU" sz="1400" dirty="0"/>
              <a:t>, </a:t>
            </a:r>
            <a:r>
              <a:rPr lang="hu-HU" sz="1400" dirty="0" err="1"/>
              <a:t>Ivankovic</a:t>
            </a:r>
            <a:r>
              <a:rPr lang="hu-HU" sz="1400" dirty="0"/>
              <a:t> D, </a:t>
            </a:r>
            <a:r>
              <a:rPr lang="hu-HU" sz="1400" dirty="0" err="1"/>
              <a:t>Jansen</a:t>
            </a:r>
            <a:r>
              <a:rPr lang="hu-HU" sz="1400" dirty="0"/>
              <a:t>, T, </a:t>
            </a:r>
            <a:r>
              <a:rPr lang="hu-HU" sz="1400" dirty="0" err="1"/>
              <a:t>Johnsen</a:t>
            </a:r>
            <a:r>
              <a:rPr lang="hu-HU" sz="1400" dirty="0"/>
              <a:t> SP, de </a:t>
            </a:r>
            <a:r>
              <a:rPr lang="hu-HU" sz="1400" dirty="0" err="1"/>
              <a:t>Lusignan</a:t>
            </a:r>
            <a:r>
              <a:rPr lang="hu-HU" sz="1400" dirty="0"/>
              <a:t> S, Mainz J, </a:t>
            </a:r>
            <a:r>
              <a:rPr lang="hu-HU" sz="1400" dirty="0" err="1"/>
              <a:t>Nuti</a:t>
            </a:r>
            <a:r>
              <a:rPr lang="hu-HU" sz="1400" dirty="0"/>
              <a:t> </a:t>
            </a:r>
            <a:r>
              <a:rPr lang="hu-HU" sz="1400" b="1" dirty="0"/>
              <a:t>S, Klazinga N</a:t>
            </a:r>
            <a:r>
              <a:rPr lang="hu-HU" sz="1400" dirty="0"/>
              <a:t>, </a:t>
            </a:r>
            <a:r>
              <a:rPr lang="hu-HU" sz="1400" dirty="0" err="1"/>
              <a:t>Managing</a:t>
            </a:r>
            <a:r>
              <a:rPr lang="hu-HU" sz="1400" dirty="0"/>
              <a:t> COVID-19 </a:t>
            </a:r>
            <a:r>
              <a:rPr lang="hu-HU" sz="1400" dirty="0" err="1"/>
              <a:t>within</a:t>
            </a:r>
            <a:r>
              <a:rPr lang="hu-HU" sz="1400" dirty="0"/>
              <a:t> and </a:t>
            </a:r>
            <a:r>
              <a:rPr lang="hu-HU" sz="1400" dirty="0" err="1"/>
              <a:t>across</a:t>
            </a:r>
            <a:r>
              <a:rPr lang="hu-HU" sz="1400" dirty="0"/>
              <a:t>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systems</a:t>
            </a:r>
            <a:r>
              <a:rPr lang="hu-HU" sz="1400" dirty="0"/>
              <a:t>: </a:t>
            </a:r>
            <a:r>
              <a:rPr lang="hu-HU" sz="1400" dirty="0" err="1"/>
              <a:t>why</a:t>
            </a:r>
            <a:r>
              <a:rPr lang="hu-HU" sz="1400" dirty="0"/>
              <a:t> we </a:t>
            </a:r>
            <a:r>
              <a:rPr lang="hu-HU" sz="1400" dirty="0" err="1"/>
              <a:t>need</a:t>
            </a:r>
            <a:r>
              <a:rPr lang="hu-HU" sz="1400" dirty="0"/>
              <a:t> performance </a:t>
            </a:r>
            <a:r>
              <a:rPr lang="hu-HU" sz="1400" dirty="0" err="1"/>
              <a:t>intelligence</a:t>
            </a:r>
            <a:r>
              <a:rPr lang="hu-HU" sz="1400" dirty="0"/>
              <a:t> to </a:t>
            </a:r>
            <a:r>
              <a:rPr lang="hu-HU" sz="1400" dirty="0" err="1"/>
              <a:t>coordinate</a:t>
            </a:r>
            <a:r>
              <a:rPr lang="hu-HU" sz="1400" dirty="0"/>
              <a:t> a </a:t>
            </a:r>
            <a:r>
              <a:rPr lang="hu-HU" sz="1400" dirty="0" err="1"/>
              <a:t>global</a:t>
            </a:r>
            <a:r>
              <a:rPr lang="hu-HU" sz="1400" dirty="0"/>
              <a:t> </a:t>
            </a:r>
            <a:r>
              <a:rPr lang="hu-HU" sz="1400" dirty="0" err="1"/>
              <a:t>response</a:t>
            </a:r>
            <a:r>
              <a:rPr lang="hu-HU" sz="1400" dirty="0"/>
              <a:t>, Health Research Policy and Systems, 2020, 18(1):80. https://doi.org/10.1186/s12961-020-00593-x, https://rdcu.be/b5CIB, </a:t>
            </a:r>
            <a:r>
              <a:rPr lang="hu-HU" sz="1400" b="1" dirty="0"/>
              <a:t>IF: 3.318 </a:t>
            </a:r>
            <a:r>
              <a:rPr lang="hu-HU" sz="1400" b="1" dirty="0" err="1"/>
              <a:t>Scimago</a:t>
            </a:r>
            <a:r>
              <a:rPr lang="hu-HU" sz="1400" b="1" dirty="0"/>
              <a:t> Q1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 Zrubka, </a:t>
            </a:r>
            <a:r>
              <a:rPr lang="hu-HU" sz="1400" b="1" dirty="0" err="1"/>
              <a:t>Óscar</a:t>
            </a:r>
            <a:r>
              <a:rPr lang="hu-HU" sz="1400" b="1" dirty="0"/>
              <a:t> </a:t>
            </a:r>
            <a:r>
              <a:rPr lang="hu-HU" sz="1400" b="1" dirty="0" err="1"/>
              <a:t>Brito</a:t>
            </a:r>
            <a:r>
              <a:rPr lang="hu-HU" sz="1400" b="1" dirty="0"/>
              <a:t> </a:t>
            </a:r>
            <a:r>
              <a:rPr lang="hu-HU" sz="1400" b="1" dirty="0" err="1"/>
              <a:t>Fernandes</a:t>
            </a:r>
            <a:r>
              <a:rPr lang="hu-HU" sz="1400" b="1" dirty="0"/>
              <a:t>, Petra Baji</a:t>
            </a:r>
            <a:r>
              <a:rPr lang="hu-HU" sz="1400" dirty="0"/>
              <a:t>, Ottó Hajdu, Levente Kovács, </a:t>
            </a:r>
            <a:r>
              <a:rPr lang="hu-HU" sz="1400" dirty="0" err="1"/>
              <a:t>Dionne</a:t>
            </a:r>
            <a:r>
              <a:rPr lang="hu-HU" sz="1400" dirty="0"/>
              <a:t> </a:t>
            </a:r>
            <a:r>
              <a:rPr lang="hu-HU" sz="1400" dirty="0" err="1"/>
              <a:t>Kringos</a:t>
            </a:r>
            <a:r>
              <a:rPr lang="hu-HU" sz="1400" dirty="0"/>
              <a:t>, </a:t>
            </a:r>
            <a:r>
              <a:rPr lang="hu-HU" sz="1400" b="1" dirty="0" err="1"/>
              <a:t>Niek</a:t>
            </a:r>
            <a:r>
              <a:rPr lang="hu-HU" sz="1400" b="1" dirty="0"/>
              <a:t> </a:t>
            </a:r>
            <a:r>
              <a:rPr lang="hu-HU" sz="1400" b="1" dirty="0" err="1"/>
              <a:t>Klazinga</a:t>
            </a:r>
            <a:r>
              <a:rPr lang="hu-HU" sz="1400" b="1" dirty="0"/>
              <a:t>, László Gulácsi</a:t>
            </a:r>
            <a:r>
              <a:rPr lang="hu-HU" sz="1400" dirty="0"/>
              <a:t>, Valentin </a:t>
            </a:r>
            <a:r>
              <a:rPr lang="hu-HU" sz="1400" dirty="0" err="1"/>
              <a:t>Brodszky</a:t>
            </a:r>
            <a:r>
              <a:rPr lang="hu-HU" sz="1400" dirty="0"/>
              <a:t>, Fanni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b="1" dirty="0"/>
              <a:t>Márta Péntek, </a:t>
            </a:r>
            <a:r>
              <a:rPr lang="hu-HU" sz="1400" dirty="0" err="1"/>
              <a:t>Exploring</a:t>
            </a:r>
            <a:r>
              <a:rPr lang="hu-HU" sz="1400" dirty="0"/>
              <a:t> </a:t>
            </a:r>
            <a:r>
              <a:rPr lang="hu-HU" sz="1400" dirty="0" err="1"/>
              <a:t>eHealth</a:t>
            </a:r>
            <a:r>
              <a:rPr lang="hu-HU" sz="1400" dirty="0"/>
              <a:t> </a:t>
            </a:r>
            <a:r>
              <a:rPr lang="hu-HU" sz="1400" dirty="0" err="1"/>
              <a:t>Literacy</a:t>
            </a:r>
            <a:r>
              <a:rPr lang="hu-HU" sz="1400" dirty="0"/>
              <a:t> and </a:t>
            </a:r>
            <a:r>
              <a:rPr lang="hu-HU" sz="1400" dirty="0" err="1"/>
              <a:t>Patient-Reported</a:t>
            </a:r>
            <a:r>
              <a:rPr lang="hu-HU" sz="1400" dirty="0"/>
              <a:t> </a:t>
            </a:r>
            <a:r>
              <a:rPr lang="hu-HU" sz="1400" dirty="0" err="1"/>
              <a:t>Experiences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Outpatient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 in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Hungarian</a:t>
            </a:r>
            <a:r>
              <a:rPr lang="hu-HU" sz="1400" dirty="0"/>
              <a:t> General </a:t>
            </a:r>
            <a:r>
              <a:rPr lang="hu-HU" sz="1400" dirty="0" err="1"/>
              <a:t>Adult</a:t>
            </a:r>
            <a:r>
              <a:rPr lang="hu-HU" sz="1400" dirty="0"/>
              <a:t> </a:t>
            </a:r>
            <a:r>
              <a:rPr lang="hu-HU" sz="1400" dirty="0" err="1"/>
              <a:t>Population</a:t>
            </a:r>
            <a:r>
              <a:rPr lang="hu-HU" sz="1400" dirty="0"/>
              <a:t>: A </a:t>
            </a:r>
            <a:r>
              <a:rPr lang="hu-HU" sz="1400" dirty="0" err="1"/>
              <a:t>Cross-Sectional</a:t>
            </a:r>
            <a:r>
              <a:rPr lang="hu-HU" sz="1400" dirty="0"/>
              <a:t> </a:t>
            </a:r>
            <a:r>
              <a:rPr lang="hu-HU" sz="1400" dirty="0" err="1"/>
              <a:t>Study</a:t>
            </a:r>
            <a:r>
              <a:rPr lang="hu-HU" sz="1400" dirty="0"/>
              <a:t>, Journal of </a:t>
            </a:r>
            <a:r>
              <a:rPr lang="hu-HU" sz="1400" dirty="0" err="1"/>
              <a:t>Medical</a:t>
            </a:r>
            <a:r>
              <a:rPr lang="hu-HU" sz="1400" dirty="0"/>
              <a:t> Internet Research, 2020, 22(8):e19013.</a:t>
            </a:r>
            <a:r>
              <a:rPr lang="hu-HU" sz="1400" b="1" dirty="0"/>
              <a:t> IF: 5.43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 Zrubka</a:t>
            </a:r>
            <a:r>
              <a:rPr lang="hu-HU" sz="1400" dirty="0"/>
              <a:t>, </a:t>
            </a:r>
            <a:r>
              <a:rPr lang="hu-HU" sz="1400" b="1" dirty="0" err="1"/>
              <a:t>Omar</a:t>
            </a:r>
            <a:r>
              <a:rPr lang="hu-HU" sz="1400" b="1" dirty="0"/>
              <a:t> </a:t>
            </a:r>
            <a:r>
              <a:rPr lang="hu-HU" sz="1400" b="1" dirty="0" err="1"/>
              <a:t>Rashdan</a:t>
            </a:r>
            <a:r>
              <a:rPr lang="hu-HU" sz="1400" b="1" dirty="0"/>
              <a:t>, László Gulácsi</a:t>
            </a:r>
            <a:r>
              <a:rPr lang="hu-HU" sz="1400" dirty="0"/>
              <a:t>, Health </a:t>
            </a:r>
            <a:r>
              <a:rPr lang="hu-HU" sz="1400" dirty="0" err="1"/>
              <a:t>Economic</a:t>
            </a:r>
            <a:r>
              <a:rPr lang="hu-HU" sz="1400" dirty="0"/>
              <a:t> </a:t>
            </a:r>
            <a:r>
              <a:rPr lang="hu-HU" sz="1400" dirty="0" err="1"/>
              <a:t>Publications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Middle</a:t>
            </a:r>
            <a:r>
              <a:rPr lang="hu-HU" sz="1400" dirty="0"/>
              <a:t> </a:t>
            </a:r>
            <a:r>
              <a:rPr lang="hu-HU" sz="1400" dirty="0" err="1"/>
              <a:t>East</a:t>
            </a:r>
            <a:r>
              <a:rPr lang="hu-HU" sz="1400" dirty="0"/>
              <a:t> and </a:t>
            </a:r>
            <a:r>
              <a:rPr lang="hu-HU" sz="1400" dirty="0" err="1"/>
              <a:t>North</a:t>
            </a:r>
            <a:r>
              <a:rPr lang="hu-HU" sz="1400" dirty="0"/>
              <a:t> </a:t>
            </a:r>
            <a:r>
              <a:rPr lang="hu-HU" sz="1400" dirty="0" err="1"/>
              <a:t>Africa</a:t>
            </a:r>
            <a:r>
              <a:rPr lang="hu-HU" sz="1400" dirty="0"/>
              <a:t> </a:t>
            </a:r>
            <a:r>
              <a:rPr lang="hu-HU" sz="1400" dirty="0" err="1"/>
              <a:t>Region</a:t>
            </a:r>
            <a:r>
              <a:rPr lang="hu-HU" sz="1400" dirty="0"/>
              <a:t>: A </a:t>
            </a:r>
            <a:r>
              <a:rPr lang="hu-HU" sz="1400" dirty="0" err="1"/>
              <a:t>Scoping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Volume</a:t>
            </a:r>
            <a:r>
              <a:rPr lang="hu-HU" sz="1400" dirty="0"/>
              <a:t> and </a:t>
            </a:r>
            <a:r>
              <a:rPr lang="hu-HU" sz="1400" dirty="0" err="1"/>
              <a:t>Methods</a:t>
            </a:r>
            <a:r>
              <a:rPr lang="hu-HU" sz="1400" dirty="0"/>
              <a:t> of Research, Global Journal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Quality</a:t>
            </a:r>
            <a:r>
              <a:rPr lang="hu-HU" sz="1400" dirty="0"/>
              <a:t> and </a:t>
            </a:r>
            <a:r>
              <a:rPr lang="hu-HU" sz="1400" dirty="0" err="1"/>
              <a:t>Safety</a:t>
            </a:r>
            <a:r>
              <a:rPr lang="hu-HU" sz="1400" dirty="0"/>
              <a:t> in </a:t>
            </a:r>
            <a:r>
              <a:rPr lang="hu-HU" sz="1400" dirty="0" err="1"/>
              <a:t>Healthcare</a:t>
            </a:r>
            <a:r>
              <a:rPr lang="hu-HU" sz="1400" dirty="0"/>
              <a:t> (2020) 3 (2): 44–54. https://doi.org/10.36401/JQSH-20-4, https://meridian.allenpress.com/innovationsjournals-JQSH/article/3/2/44/438321/Health-Economic-Publications-From-the-Middle-East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Fanni </a:t>
            </a:r>
            <a:r>
              <a:rPr lang="hu-HU" sz="1400" dirty="0" err="1"/>
              <a:t>Rencz</a:t>
            </a:r>
            <a:r>
              <a:rPr lang="hu-HU" sz="1400" dirty="0"/>
              <a:t>, Béla Tamási, Valentin </a:t>
            </a:r>
            <a:r>
              <a:rPr lang="hu-HU" sz="1400" dirty="0" err="1"/>
              <a:t>Brodszky</a:t>
            </a:r>
            <a:r>
              <a:rPr lang="hu-HU" sz="1400" dirty="0"/>
              <a:t>, Gábor Ruzsa, </a:t>
            </a:r>
            <a:r>
              <a:rPr lang="hu-HU" sz="1400" b="1" dirty="0"/>
              <a:t>László Gulácsi, Márta Péntek</a:t>
            </a:r>
            <a:r>
              <a:rPr lang="hu-HU" sz="1400" dirty="0"/>
              <a:t>, </a:t>
            </a:r>
            <a:r>
              <a:rPr lang="hu-HU" sz="1400" dirty="0" err="1"/>
              <a:t>Did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get</a:t>
            </a:r>
            <a:r>
              <a:rPr lang="hu-HU" sz="1400" dirty="0"/>
              <a:t> </a:t>
            </a:r>
            <a:r>
              <a:rPr lang="hu-HU" sz="1400" dirty="0" err="1"/>
              <a:t>what</a:t>
            </a:r>
            <a:r>
              <a:rPr lang="hu-HU" sz="1400" dirty="0"/>
              <a:t> </a:t>
            </a:r>
            <a:r>
              <a:rPr lang="hu-HU" sz="1400" dirty="0" err="1"/>
              <a:t>you</a:t>
            </a:r>
            <a:r>
              <a:rPr lang="hu-HU" sz="1400" dirty="0"/>
              <a:t> </a:t>
            </a:r>
            <a:r>
              <a:rPr lang="hu-HU" sz="1400" dirty="0" err="1"/>
              <a:t>wanted</a:t>
            </a:r>
            <a:r>
              <a:rPr lang="hu-HU" sz="1400" dirty="0"/>
              <a:t>? </a:t>
            </a:r>
            <a:r>
              <a:rPr lang="hu-HU" sz="1400" dirty="0" err="1"/>
              <a:t>Patient</a:t>
            </a:r>
            <a:r>
              <a:rPr lang="hu-HU" sz="1400" dirty="0"/>
              <a:t> </a:t>
            </a:r>
            <a:r>
              <a:rPr lang="hu-HU" sz="1400" dirty="0" err="1"/>
              <a:t>satisfaction</a:t>
            </a:r>
            <a:r>
              <a:rPr lang="hu-HU" sz="1400" dirty="0"/>
              <a:t> and </a:t>
            </a:r>
            <a:r>
              <a:rPr lang="hu-HU" sz="1400" dirty="0" err="1"/>
              <a:t>congruence</a:t>
            </a:r>
            <a:r>
              <a:rPr lang="hu-HU" sz="1400" dirty="0"/>
              <a:t> </a:t>
            </a:r>
            <a:r>
              <a:rPr lang="hu-HU" sz="1400" dirty="0" err="1"/>
              <a:t>between</a:t>
            </a:r>
            <a:r>
              <a:rPr lang="hu-HU" sz="1400" dirty="0"/>
              <a:t> </a:t>
            </a:r>
            <a:r>
              <a:rPr lang="hu-HU" sz="1400" dirty="0" err="1"/>
              <a:t>preferred</a:t>
            </a:r>
            <a:r>
              <a:rPr lang="hu-HU" sz="1400" dirty="0"/>
              <a:t> and </a:t>
            </a:r>
            <a:r>
              <a:rPr lang="hu-HU" sz="1400" dirty="0" err="1"/>
              <a:t>perceived</a:t>
            </a:r>
            <a:r>
              <a:rPr lang="hu-HU" sz="1400" dirty="0"/>
              <a:t> </a:t>
            </a:r>
            <a:r>
              <a:rPr lang="hu-HU" sz="1400" dirty="0" err="1"/>
              <a:t>roles</a:t>
            </a:r>
            <a:r>
              <a:rPr lang="hu-HU" sz="1400" dirty="0"/>
              <a:t> in </a:t>
            </a:r>
            <a:r>
              <a:rPr lang="hu-HU" sz="1400" dirty="0" err="1"/>
              <a:t>medical</a:t>
            </a:r>
            <a:r>
              <a:rPr lang="hu-HU" sz="1400" dirty="0"/>
              <a:t> decision-</a:t>
            </a:r>
            <a:r>
              <a:rPr lang="hu-HU" sz="1400" dirty="0" err="1"/>
              <a:t>making</a:t>
            </a:r>
            <a:r>
              <a:rPr lang="hu-HU" sz="1400" dirty="0"/>
              <a:t> in a </a:t>
            </a:r>
            <a:r>
              <a:rPr lang="hu-HU" sz="1400" dirty="0" err="1"/>
              <a:t>Hungarian</a:t>
            </a:r>
            <a:r>
              <a:rPr lang="hu-HU" sz="1400" dirty="0"/>
              <a:t> </a:t>
            </a:r>
            <a:r>
              <a:rPr lang="hu-HU" sz="1400" dirty="0" err="1"/>
              <a:t>national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, </a:t>
            </a:r>
            <a:r>
              <a:rPr lang="hu-HU" sz="1400" dirty="0" err="1"/>
              <a:t>Value</a:t>
            </a:r>
            <a:r>
              <a:rPr lang="hu-HU" sz="1400" dirty="0"/>
              <a:t> in Health </a:t>
            </a:r>
            <a:r>
              <a:rPr lang="hu-HU" sz="1400" dirty="0" err="1"/>
              <a:t>Regional</a:t>
            </a:r>
            <a:r>
              <a:rPr lang="hu-HU" sz="1400" dirty="0"/>
              <a:t> </a:t>
            </a:r>
            <a:r>
              <a:rPr lang="hu-HU" sz="1400" dirty="0" err="1"/>
              <a:t>Issues</a:t>
            </a:r>
            <a:r>
              <a:rPr lang="hu-HU" sz="1400" dirty="0"/>
              <a:t>, 2020 Sep;22:61-67. </a:t>
            </a:r>
            <a:r>
              <a:rPr lang="hu-HU" sz="1400" b="1" dirty="0" err="1"/>
              <a:t>Scimago</a:t>
            </a:r>
            <a:r>
              <a:rPr lang="hu-HU" sz="1400" b="1" dirty="0"/>
              <a:t>: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4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F35E-0B97-9246-BC5D-4973FF88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HECON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F5260-F6EE-4D48-9E39-65049E62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219417"/>
            <a:ext cx="11212512" cy="4545367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/>
              <a:t>Zsombor Zrubka, MD, MBA, PhD</a:t>
            </a:r>
          </a:p>
          <a:p>
            <a:pPr marL="0" indent="0">
              <a:buNone/>
            </a:pPr>
            <a:r>
              <a:rPr lang="hu-HU" sz="1600" dirty="0"/>
              <a:t>Head of Research Center</a:t>
            </a:r>
          </a:p>
          <a:p>
            <a:pPr marL="0" indent="0">
              <a:buNone/>
            </a:pPr>
            <a:r>
              <a:rPr lang="hu-HU" sz="1600" dirty="0">
                <a:hlinkClick r:id="rId2"/>
              </a:rPr>
              <a:t>MTMT</a:t>
            </a:r>
            <a:r>
              <a:rPr lang="hu-HU" sz="1600" dirty="0"/>
              <a:t>    </a:t>
            </a:r>
            <a:r>
              <a:rPr lang="hu-HU" sz="1600" dirty="0">
                <a:hlinkClick r:id="rId3"/>
              </a:rPr>
              <a:t>Google </a:t>
            </a:r>
            <a:r>
              <a:rPr lang="hu-HU" sz="1600" dirty="0" err="1">
                <a:hlinkClick r:id="rId3"/>
              </a:rPr>
              <a:t>Scholar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e-mail: zrubka.zsombor@uni-obuda.hu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Prof. Márta Péntek MD, PhD, Habil.</a:t>
            </a:r>
          </a:p>
          <a:p>
            <a:pPr marL="0" indent="0">
              <a:buNone/>
            </a:pPr>
            <a:r>
              <a:rPr lang="hu-HU" sz="1600" dirty="0">
                <a:hlinkClick r:id="rId4"/>
              </a:rPr>
              <a:t>MTMT</a:t>
            </a:r>
            <a:r>
              <a:rPr lang="hu-HU" sz="1600" dirty="0"/>
              <a:t>    </a:t>
            </a:r>
            <a:r>
              <a:rPr lang="hu-HU" sz="1600" dirty="0">
                <a:hlinkClick r:id="rId5"/>
              </a:rPr>
              <a:t>Google </a:t>
            </a:r>
            <a:r>
              <a:rPr lang="hu-HU" sz="1600" dirty="0" err="1">
                <a:hlinkClick r:id="rId5"/>
              </a:rPr>
              <a:t>Scholar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e-mail: </a:t>
            </a:r>
            <a:r>
              <a:rPr lang="hu-HU" sz="1600" dirty="0">
                <a:hlinkClick r:id="rId6"/>
              </a:rPr>
              <a:t>pentek.marta@uni-obuda.hu</a:t>
            </a:r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Prof. László Gulácsi MD, </a:t>
            </a:r>
            <a:r>
              <a:rPr lang="hu-HU" sz="1600" b="1" dirty="0" err="1"/>
              <a:t>MSc</a:t>
            </a:r>
            <a:r>
              <a:rPr lang="hu-HU" sz="1600" b="1" dirty="0"/>
              <a:t>, PhD, PhD, PhD, PhD, Habil., DSC</a:t>
            </a:r>
            <a:r>
              <a:rPr lang="hu-HU" sz="1600" dirty="0"/>
              <a:t>	</a:t>
            </a:r>
          </a:p>
          <a:p>
            <a:pPr marL="0" indent="0">
              <a:buNone/>
            </a:pPr>
            <a:r>
              <a:rPr lang="hu-HU" sz="1600" dirty="0">
                <a:hlinkClick r:id="rId7"/>
              </a:rPr>
              <a:t>MTMT</a:t>
            </a:r>
            <a:r>
              <a:rPr lang="hu-HU" sz="1600" dirty="0"/>
              <a:t>   </a:t>
            </a:r>
            <a:r>
              <a:rPr lang="hu-HU" sz="1600" dirty="0">
                <a:hlinkClick r:id="rId8"/>
              </a:rPr>
              <a:t>Google </a:t>
            </a:r>
            <a:r>
              <a:rPr lang="hu-HU" sz="1600" dirty="0" err="1">
                <a:hlinkClick r:id="rId8"/>
              </a:rPr>
              <a:t>Scholar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e-mail: gulacsi@uni-obuda.hu</a:t>
            </a:r>
          </a:p>
          <a:p>
            <a:pPr marL="0" indent="0">
              <a:buNone/>
            </a:pPr>
            <a:r>
              <a:rPr lang="hu-HU" u="sng" dirty="0">
                <a:hlinkClick r:id="rId9"/>
              </a:rPr>
              <a:t>https://www.uni-obuda.hu/files/attachments/25274/hirmondo-2020-augusztus-116-szam.pdf</a:t>
            </a:r>
            <a:endParaRPr lang="hu-HU" dirty="0"/>
          </a:p>
          <a:p>
            <a:pPr marL="0" indent="0">
              <a:buNone/>
            </a:pPr>
            <a:endParaRPr lang="hu-HU" sz="1600" dirty="0"/>
          </a:p>
        </p:txBody>
      </p:sp>
      <p:pic>
        <p:nvPicPr>
          <p:cNvPr id="5" name="Kép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9489"/>
          <a:stretch/>
        </p:blipFill>
        <p:spPr>
          <a:xfrm>
            <a:off x="10351654" y="4801978"/>
            <a:ext cx="1287055" cy="1621113"/>
          </a:xfrm>
          <a:prstGeom prst="rect">
            <a:avLst/>
          </a:prstGeom>
          <a:ln>
            <a:noFill/>
          </a:ln>
        </p:spPr>
      </p:pic>
      <p:pic>
        <p:nvPicPr>
          <p:cNvPr id="6" name="Kép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53" y="2815506"/>
            <a:ext cx="1285709" cy="1928564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Zrubka Zsombor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54" y="1136486"/>
            <a:ext cx="1285709" cy="16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Forwards or Next 1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31FDF03-A7CE-294D-83D2-1196FE80B1BA}"/>
              </a:ext>
            </a:extLst>
          </p:cNvPr>
          <p:cNvSpPr/>
          <p:nvPr/>
        </p:nvSpPr>
        <p:spPr>
          <a:xfrm>
            <a:off x="10451290" y="2653445"/>
            <a:ext cx="179309" cy="188310"/>
          </a:xfrm>
          <a:prstGeom prst="actionButtonForwardNex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ction Button: Forwards or Next 1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305EDF5-8A16-634F-AE26-BD066A597846}"/>
              </a:ext>
            </a:extLst>
          </p:cNvPr>
          <p:cNvSpPr/>
          <p:nvPr/>
        </p:nvSpPr>
        <p:spPr>
          <a:xfrm>
            <a:off x="10459456" y="4358714"/>
            <a:ext cx="179309" cy="188310"/>
          </a:xfrm>
          <a:prstGeom prst="actionButtonForwardNex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ction Button: Forwards or Next 13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C0DF3AF-27E8-6341-8AAD-63D7E94A278A}"/>
              </a:ext>
            </a:extLst>
          </p:cNvPr>
          <p:cNvSpPr/>
          <p:nvPr/>
        </p:nvSpPr>
        <p:spPr>
          <a:xfrm>
            <a:off x="10453283" y="5981282"/>
            <a:ext cx="179309" cy="188310"/>
          </a:xfrm>
          <a:prstGeom prst="actionButtonForwardNex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09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4/2020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89718"/>
            <a:ext cx="11212512" cy="370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Meisters</a:t>
            </a:r>
            <a:r>
              <a:rPr lang="hu-HU" sz="1400" dirty="0"/>
              <a:t> R, Putrik P, </a:t>
            </a:r>
            <a:r>
              <a:rPr lang="hu-HU" sz="1400" dirty="0" err="1"/>
              <a:t>Ramiro</a:t>
            </a:r>
            <a:r>
              <a:rPr lang="hu-HU" sz="1400" dirty="0"/>
              <a:t> S, </a:t>
            </a:r>
            <a:r>
              <a:rPr lang="hu-HU" sz="1400" dirty="0" err="1"/>
              <a:t>Hifinger</a:t>
            </a:r>
            <a:r>
              <a:rPr lang="hu-HU" sz="1400" dirty="0"/>
              <a:t> M, Keszei AP, van </a:t>
            </a:r>
            <a:r>
              <a:rPr lang="hu-HU" sz="1400" dirty="0" err="1"/>
              <a:t>Eijk-Hustings</a:t>
            </a:r>
            <a:r>
              <a:rPr lang="hu-HU" sz="1400" dirty="0"/>
              <a:t> Y, </a:t>
            </a:r>
            <a:r>
              <a:rPr lang="hu-HU" sz="1400" dirty="0" err="1"/>
              <a:t>Woolf</a:t>
            </a:r>
            <a:r>
              <a:rPr lang="hu-HU" sz="1400" dirty="0"/>
              <a:t> AD, </a:t>
            </a:r>
            <a:r>
              <a:rPr lang="hu-HU" sz="1400" dirty="0" err="1"/>
              <a:t>Smolen</a:t>
            </a:r>
            <a:r>
              <a:rPr lang="hu-HU" sz="1400" dirty="0"/>
              <a:t> JS, </a:t>
            </a:r>
            <a:r>
              <a:rPr lang="hu-HU" sz="1400" dirty="0" err="1"/>
              <a:t>Stamm</a:t>
            </a:r>
            <a:r>
              <a:rPr lang="hu-HU" sz="1400" dirty="0"/>
              <a:t> TA, </a:t>
            </a:r>
            <a:r>
              <a:rPr lang="hu-HU" sz="1400" dirty="0" err="1"/>
              <a:t>Stoffer</a:t>
            </a:r>
            <a:r>
              <a:rPr lang="hu-HU" sz="1400" dirty="0"/>
              <a:t>-Marx M, </a:t>
            </a:r>
            <a:r>
              <a:rPr lang="hu-HU" sz="1400" dirty="0" err="1"/>
              <a:t>Uhlig</a:t>
            </a:r>
            <a:r>
              <a:rPr lang="hu-HU" sz="1400" dirty="0"/>
              <a:t> T, </a:t>
            </a:r>
            <a:r>
              <a:rPr lang="hu-HU" sz="1400" dirty="0" err="1"/>
              <a:t>Moe</a:t>
            </a:r>
            <a:r>
              <a:rPr lang="hu-HU" sz="1400" dirty="0"/>
              <a:t> RH, de </a:t>
            </a:r>
            <a:r>
              <a:rPr lang="hu-HU" sz="1400" dirty="0" err="1"/>
              <a:t>Wit</a:t>
            </a:r>
            <a:r>
              <a:rPr lang="hu-HU" sz="1400" dirty="0"/>
              <a:t> M, </a:t>
            </a:r>
            <a:r>
              <a:rPr lang="hu-HU" sz="1400" dirty="0" err="1"/>
              <a:t>Tafaj</a:t>
            </a:r>
            <a:r>
              <a:rPr lang="hu-HU" sz="1400" dirty="0"/>
              <a:t> A, </a:t>
            </a:r>
            <a:r>
              <a:rPr lang="hu-HU" sz="1400" dirty="0" err="1"/>
              <a:t>Mukuchyan</a:t>
            </a:r>
            <a:r>
              <a:rPr lang="hu-HU" sz="1400" dirty="0"/>
              <a:t> V, </a:t>
            </a:r>
            <a:r>
              <a:rPr lang="hu-HU" sz="1400" dirty="0" err="1"/>
              <a:t>Studenic</a:t>
            </a:r>
            <a:r>
              <a:rPr lang="hu-HU" sz="1400" dirty="0"/>
              <a:t> P, </a:t>
            </a:r>
            <a:r>
              <a:rPr lang="hu-HU" sz="1400" dirty="0" err="1"/>
              <a:t>Verschueren</a:t>
            </a:r>
            <a:r>
              <a:rPr lang="hu-HU" sz="1400" dirty="0"/>
              <a:t> P, </a:t>
            </a:r>
            <a:r>
              <a:rPr lang="hu-HU" sz="1400" dirty="0" err="1"/>
              <a:t>Shumnalieva</a:t>
            </a:r>
            <a:r>
              <a:rPr lang="hu-HU" sz="1400" dirty="0"/>
              <a:t> R, </a:t>
            </a:r>
            <a:r>
              <a:rPr lang="hu-HU" sz="1400" dirty="0" err="1"/>
              <a:t>Charalambous</a:t>
            </a:r>
            <a:r>
              <a:rPr lang="hu-HU" sz="1400" dirty="0"/>
              <a:t> P, </a:t>
            </a:r>
            <a:r>
              <a:rPr lang="hu-HU" sz="1400" dirty="0" err="1"/>
              <a:t>Vencovský</a:t>
            </a:r>
            <a:r>
              <a:rPr lang="hu-HU" sz="1400" dirty="0"/>
              <a:t> J, </a:t>
            </a:r>
            <a:r>
              <a:rPr lang="hu-HU" sz="1400" dirty="0" err="1"/>
              <a:t>Varvouni</a:t>
            </a:r>
            <a:r>
              <a:rPr lang="hu-HU" sz="1400" dirty="0"/>
              <a:t> M, </a:t>
            </a:r>
            <a:r>
              <a:rPr lang="hu-HU" sz="1400" dirty="0" err="1"/>
              <a:t>Kull</a:t>
            </a:r>
            <a:r>
              <a:rPr lang="hu-HU" sz="1400" dirty="0"/>
              <a:t> M, </a:t>
            </a:r>
            <a:r>
              <a:rPr lang="hu-HU" sz="1400" dirty="0" err="1"/>
              <a:t>Puolakka</a:t>
            </a:r>
            <a:r>
              <a:rPr lang="hu-HU" sz="1400" dirty="0"/>
              <a:t> K, Gossec L, </a:t>
            </a:r>
            <a:r>
              <a:rPr lang="hu-HU" sz="1400" dirty="0" err="1"/>
              <a:t>Gobejishvili</a:t>
            </a:r>
            <a:r>
              <a:rPr lang="hu-HU" sz="1400" dirty="0"/>
              <a:t> N, </a:t>
            </a:r>
            <a:r>
              <a:rPr lang="hu-HU" sz="1400" dirty="0" err="1"/>
              <a:t>Detert</a:t>
            </a:r>
            <a:r>
              <a:rPr lang="hu-HU" sz="1400" dirty="0"/>
              <a:t> J, </a:t>
            </a:r>
            <a:r>
              <a:rPr lang="hu-HU" sz="1400" dirty="0" err="1"/>
              <a:t>Sidiropoulos</a:t>
            </a:r>
            <a:r>
              <a:rPr lang="hu-HU" sz="1400" dirty="0"/>
              <a:t> P, </a:t>
            </a:r>
            <a:r>
              <a:rPr lang="hu-HU" sz="1400" b="1" dirty="0"/>
              <a:t>Péntek M</a:t>
            </a:r>
            <a:r>
              <a:rPr lang="hu-HU" sz="1400" dirty="0"/>
              <a:t>, </a:t>
            </a:r>
            <a:r>
              <a:rPr lang="hu-HU" sz="1400" dirty="0" err="1"/>
              <a:t>Kane</a:t>
            </a:r>
            <a:r>
              <a:rPr lang="hu-HU" sz="1400" dirty="0"/>
              <a:t> D, </a:t>
            </a:r>
            <a:r>
              <a:rPr lang="hu-HU" sz="1400" dirty="0" err="1"/>
              <a:t>Scirè</a:t>
            </a:r>
            <a:r>
              <a:rPr lang="hu-HU" sz="1400" dirty="0"/>
              <a:t> CA, Arad U, </a:t>
            </a:r>
            <a:r>
              <a:rPr lang="hu-HU" sz="1400" dirty="0" err="1"/>
              <a:t>Andersone</a:t>
            </a:r>
            <a:r>
              <a:rPr lang="hu-HU" sz="1400" dirty="0"/>
              <a:t> D, van de </a:t>
            </a:r>
            <a:r>
              <a:rPr lang="hu-HU" sz="1400" dirty="0" err="1"/>
              <a:t>Laar</a:t>
            </a:r>
            <a:r>
              <a:rPr lang="hu-HU" sz="1400" dirty="0"/>
              <a:t> M, van der </a:t>
            </a:r>
            <a:r>
              <a:rPr lang="hu-HU" sz="1400" dirty="0" err="1"/>
              <a:t>Helm</a:t>
            </a:r>
            <a:r>
              <a:rPr lang="hu-HU" sz="1400" dirty="0"/>
              <a:t>-van </a:t>
            </a:r>
            <a:r>
              <a:rPr lang="hu-HU" sz="1400" dirty="0" err="1"/>
              <a:t>Mil</a:t>
            </a:r>
            <a:r>
              <a:rPr lang="hu-HU" sz="1400" dirty="0"/>
              <a:t> A, </a:t>
            </a:r>
            <a:r>
              <a:rPr lang="hu-HU" sz="1400" dirty="0" err="1"/>
              <a:t>Głuszko</a:t>
            </a:r>
            <a:r>
              <a:rPr lang="hu-HU" sz="1400" dirty="0"/>
              <a:t> P, </a:t>
            </a:r>
            <a:r>
              <a:rPr lang="hu-HU" sz="1400" dirty="0" err="1"/>
              <a:t>Cunha</a:t>
            </a:r>
            <a:r>
              <a:rPr lang="hu-HU" sz="1400" dirty="0"/>
              <a:t>-Miranda L, </a:t>
            </a:r>
            <a:r>
              <a:rPr lang="hu-HU" sz="1400" dirty="0" err="1"/>
              <a:t>Berghea</a:t>
            </a:r>
            <a:r>
              <a:rPr lang="hu-HU" sz="1400" dirty="0"/>
              <a:t> F, </a:t>
            </a:r>
            <a:r>
              <a:rPr lang="hu-HU" sz="1400" dirty="0" err="1"/>
              <a:t>Damjanov</a:t>
            </a:r>
            <a:r>
              <a:rPr lang="hu-HU" sz="1400" dirty="0"/>
              <a:t> NS, </a:t>
            </a:r>
            <a:r>
              <a:rPr lang="hu-HU" sz="1400" dirty="0" err="1"/>
              <a:t>Tomšič</a:t>
            </a:r>
            <a:r>
              <a:rPr lang="hu-HU" sz="1400" dirty="0"/>
              <a:t> M, </a:t>
            </a:r>
            <a:r>
              <a:rPr lang="hu-HU" sz="1400" dirty="0" err="1"/>
              <a:t>Carmona</a:t>
            </a:r>
            <a:r>
              <a:rPr lang="hu-HU" sz="1400" dirty="0"/>
              <a:t> L, </a:t>
            </a:r>
            <a:r>
              <a:rPr lang="hu-HU" sz="1400" dirty="0" err="1"/>
              <a:t>Turesson</a:t>
            </a:r>
            <a:r>
              <a:rPr lang="hu-HU" sz="1400" dirty="0"/>
              <a:t> C, </a:t>
            </a:r>
            <a:r>
              <a:rPr lang="hu-HU" sz="1400" dirty="0" err="1"/>
              <a:t>Ciurea</a:t>
            </a:r>
            <a:r>
              <a:rPr lang="hu-HU" sz="1400" dirty="0"/>
              <a:t> A, </a:t>
            </a:r>
            <a:r>
              <a:rPr lang="hu-HU" sz="1400" dirty="0" err="1"/>
              <a:t>Shukurova</a:t>
            </a:r>
            <a:r>
              <a:rPr lang="hu-HU" sz="1400" dirty="0"/>
              <a:t> S, </a:t>
            </a:r>
            <a:r>
              <a:rPr lang="hu-HU" sz="1400" dirty="0" err="1"/>
              <a:t>Inanc</a:t>
            </a:r>
            <a:r>
              <a:rPr lang="hu-HU" sz="1400" dirty="0"/>
              <a:t> N, </a:t>
            </a:r>
            <a:r>
              <a:rPr lang="hu-HU" sz="1400" dirty="0" err="1"/>
              <a:t>Verstappen</a:t>
            </a:r>
            <a:r>
              <a:rPr lang="hu-HU" sz="1400" dirty="0"/>
              <a:t> SM, </a:t>
            </a:r>
            <a:r>
              <a:rPr lang="hu-HU" sz="1400" dirty="0" err="1"/>
              <a:t>Boonen</a:t>
            </a:r>
            <a:r>
              <a:rPr lang="hu-HU" sz="1400" dirty="0"/>
              <a:t> A; </a:t>
            </a:r>
            <a:r>
              <a:rPr lang="hu-HU" sz="1400" dirty="0" err="1"/>
              <a:t>Working</a:t>
            </a:r>
            <a:r>
              <a:rPr lang="hu-HU" sz="1400" dirty="0"/>
              <a:t> </a:t>
            </a:r>
            <a:r>
              <a:rPr lang="hu-HU" sz="1400" dirty="0" err="1"/>
              <a:t>group</a:t>
            </a:r>
            <a:r>
              <a:rPr lang="hu-HU" sz="1400" dirty="0"/>
              <a:t>. EULAR/eumusc.net </a:t>
            </a:r>
            <a:r>
              <a:rPr lang="hu-HU" sz="1400" dirty="0" err="1"/>
              <a:t>standards</a:t>
            </a:r>
            <a:r>
              <a:rPr lang="hu-HU" sz="1400" dirty="0"/>
              <a:t> of </a:t>
            </a:r>
            <a:r>
              <a:rPr lang="hu-HU" sz="1400" dirty="0" err="1"/>
              <a:t>care</a:t>
            </a:r>
            <a:r>
              <a:rPr lang="hu-HU" sz="1400" dirty="0"/>
              <a:t> 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rheumatoid</a:t>
            </a:r>
            <a:r>
              <a:rPr lang="hu-HU" sz="1400" dirty="0"/>
              <a:t> </a:t>
            </a:r>
            <a:r>
              <a:rPr lang="hu-HU" sz="1400" dirty="0" err="1"/>
              <a:t>arthritis</a:t>
            </a:r>
            <a:r>
              <a:rPr lang="hu-HU" sz="1400" dirty="0"/>
              <a:t>: </a:t>
            </a:r>
            <a:r>
              <a:rPr lang="hu-HU" sz="1400" dirty="0" err="1"/>
              <a:t>cross-sectional</a:t>
            </a:r>
            <a:r>
              <a:rPr lang="hu-HU" sz="1400" dirty="0"/>
              <a:t> </a:t>
            </a:r>
            <a:r>
              <a:rPr lang="hu-HU" sz="1400" dirty="0" err="1"/>
              <a:t>analyses</a:t>
            </a:r>
            <a:r>
              <a:rPr lang="hu-HU" sz="1400" dirty="0"/>
              <a:t> of </a:t>
            </a:r>
            <a:r>
              <a:rPr lang="hu-HU" sz="1400" dirty="0" err="1"/>
              <a:t>importance</a:t>
            </a:r>
            <a:r>
              <a:rPr lang="hu-HU" sz="1400" dirty="0"/>
              <a:t>, </a:t>
            </a:r>
            <a:r>
              <a:rPr lang="hu-HU" sz="1400" dirty="0" err="1"/>
              <a:t>level</a:t>
            </a:r>
            <a:r>
              <a:rPr lang="hu-HU" sz="1400" dirty="0"/>
              <a:t> of </a:t>
            </a:r>
            <a:r>
              <a:rPr lang="hu-HU" sz="1400" dirty="0" err="1"/>
              <a:t>implementation</a:t>
            </a:r>
            <a:r>
              <a:rPr lang="hu-HU" sz="1400" dirty="0"/>
              <a:t> and </a:t>
            </a:r>
            <a:r>
              <a:rPr lang="hu-HU" sz="1400" dirty="0" err="1"/>
              <a:t>care</a:t>
            </a:r>
            <a:r>
              <a:rPr lang="hu-HU" sz="1400" dirty="0"/>
              <a:t> </a:t>
            </a:r>
            <a:r>
              <a:rPr lang="hu-HU" sz="1400" dirty="0" err="1"/>
              <a:t>gaps</a:t>
            </a:r>
            <a:r>
              <a:rPr lang="hu-HU" sz="1400" dirty="0"/>
              <a:t> </a:t>
            </a:r>
            <a:r>
              <a:rPr lang="hu-HU" sz="1400" dirty="0" err="1"/>
              <a:t>experienced</a:t>
            </a:r>
            <a:r>
              <a:rPr lang="hu-HU" sz="1400" dirty="0"/>
              <a:t> </a:t>
            </a:r>
            <a:r>
              <a:rPr lang="hu-HU" sz="1400" dirty="0" err="1"/>
              <a:t>by</a:t>
            </a:r>
            <a:r>
              <a:rPr lang="hu-HU" sz="1400" dirty="0"/>
              <a:t> </a:t>
            </a:r>
            <a:r>
              <a:rPr lang="hu-HU" sz="1400" dirty="0" err="1"/>
              <a:t>patients</a:t>
            </a:r>
            <a:r>
              <a:rPr lang="hu-HU" sz="1400" dirty="0"/>
              <a:t> and </a:t>
            </a:r>
            <a:r>
              <a:rPr lang="hu-HU" sz="1400" dirty="0" err="1"/>
              <a:t>rheumatologists</a:t>
            </a:r>
            <a:r>
              <a:rPr lang="hu-HU" sz="1400" dirty="0"/>
              <a:t> </a:t>
            </a:r>
            <a:r>
              <a:rPr lang="hu-HU" sz="1400" dirty="0" err="1"/>
              <a:t>across</a:t>
            </a:r>
            <a:r>
              <a:rPr lang="hu-HU" sz="1400" dirty="0"/>
              <a:t> 35 European </a:t>
            </a:r>
            <a:r>
              <a:rPr lang="hu-HU" sz="1400" dirty="0" err="1"/>
              <a:t>countries</a:t>
            </a:r>
            <a:r>
              <a:rPr lang="hu-HU" sz="1400" dirty="0"/>
              <a:t>. </a:t>
            </a:r>
            <a:r>
              <a:rPr lang="hu-HU" sz="1400" dirty="0" err="1"/>
              <a:t>Ann</a:t>
            </a:r>
            <a:r>
              <a:rPr lang="hu-HU" sz="1400" dirty="0"/>
              <a:t> </a:t>
            </a:r>
            <a:r>
              <a:rPr lang="hu-HU" sz="1400" dirty="0" err="1"/>
              <a:t>Rheum</a:t>
            </a:r>
            <a:r>
              <a:rPr lang="hu-HU" sz="1400" dirty="0"/>
              <a:t> </a:t>
            </a:r>
            <a:r>
              <a:rPr lang="hu-HU" sz="1400" dirty="0" err="1"/>
              <a:t>Dis</a:t>
            </a:r>
            <a:r>
              <a:rPr lang="hu-HU" sz="1400" dirty="0"/>
              <a:t>. 2020 Nov;79(11):1423-1431. </a:t>
            </a:r>
            <a:r>
              <a:rPr lang="hu-HU" sz="1400" dirty="0" err="1"/>
              <a:t>doi</a:t>
            </a:r>
            <a:r>
              <a:rPr lang="hu-HU" sz="1400" dirty="0"/>
              <a:t>: 10.1136/annrheumdis-2020-217520. </a:t>
            </a:r>
            <a:r>
              <a:rPr lang="hu-HU" sz="1400" b="1" dirty="0"/>
              <a:t>IF: 19.103 </a:t>
            </a:r>
            <a:r>
              <a:rPr lang="hu-HU" sz="1400" b="1" dirty="0" err="1"/>
              <a:t>Scimago</a:t>
            </a:r>
            <a:r>
              <a:rPr lang="hu-HU" sz="1400" b="1" dirty="0"/>
              <a:t>: D1</a:t>
            </a:r>
            <a:r>
              <a:rPr lang="hu-HU" sz="1400" dirty="0"/>
              <a:t>, https://ard.bmj.com/content/early/recent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Valeria</a:t>
            </a:r>
            <a:r>
              <a:rPr lang="hu-HU" sz="1400" dirty="0"/>
              <a:t> </a:t>
            </a:r>
            <a:r>
              <a:rPr lang="hu-HU" sz="1400" dirty="0" err="1"/>
              <a:t>Josa</a:t>
            </a:r>
            <a:r>
              <a:rPr lang="hu-HU" sz="1400" dirty="0"/>
              <a:t>, </a:t>
            </a:r>
            <a:r>
              <a:rPr lang="hu-HU" sz="1400" dirty="0" err="1"/>
              <a:t>Szilamer</a:t>
            </a:r>
            <a:r>
              <a:rPr lang="hu-HU" sz="1400" dirty="0"/>
              <a:t> Ferenczi, Rita Szalai, </a:t>
            </a:r>
            <a:r>
              <a:rPr lang="hu-HU" sz="1400" dirty="0" err="1"/>
              <a:t>Eniko</a:t>
            </a:r>
            <a:r>
              <a:rPr lang="hu-HU" sz="1400" dirty="0"/>
              <a:t> </a:t>
            </a:r>
            <a:r>
              <a:rPr lang="hu-HU" sz="1400" dirty="0" err="1"/>
              <a:t>Fuder</a:t>
            </a:r>
            <a:r>
              <a:rPr lang="hu-HU" sz="1400" dirty="0"/>
              <a:t>, Daniel, Kuti, Krisztina </a:t>
            </a:r>
            <a:r>
              <a:rPr lang="hu-HU" sz="1400" dirty="0" err="1"/>
              <a:t>Horvath</a:t>
            </a:r>
            <a:r>
              <a:rPr lang="hu-HU" sz="1400" dirty="0"/>
              <a:t>, Nikolett </a:t>
            </a:r>
            <a:r>
              <a:rPr lang="hu-HU" sz="1400" dirty="0" err="1"/>
              <a:t>Hegedus</a:t>
            </a:r>
            <a:r>
              <a:rPr lang="hu-HU" sz="1400" dirty="0"/>
              <a:t>, Tibor J </a:t>
            </a:r>
            <a:r>
              <a:rPr lang="hu-HU" sz="1400" dirty="0" err="1"/>
              <a:t>Kovacs</a:t>
            </a:r>
            <a:r>
              <a:rPr lang="hu-HU" sz="1400" dirty="0"/>
              <a:t>, </a:t>
            </a:r>
            <a:r>
              <a:rPr lang="hu-HU" sz="1400" dirty="0" err="1"/>
              <a:t>Gergo</a:t>
            </a:r>
            <a:r>
              <a:rPr lang="hu-HU" sz="1400" dirty="0"/>
              <a:t> </a:t>
            </a:r>
            <a:r>
              <a:rPr lang="hu-HU" sz="1400" dirty="0" err="1"/>
              <a:t>Bagamery</a:t>
            </a:r>
            <a:r>
              <a:rPr lang="hu-HU" sz="1400" dirty="0"/>
              <a:t>, </a:t>
            </a:r>
            <a:r>
              <a:rPr lang="hu-HU" sz="1400" dirty="0" err="1"/>
              <a:t>Balazs</a:t>
            </a:r>
            <a:r>
              <a:rPr lang="hu-HU" sz="1400" dirty="0"/>
              <a:t> Juhasz, Zsuzsanna Winkler, Daniel S. Veres, </a:t>
            </a:r>
            <a:r>
              <a:rPr lang="hu-HU" sz="1400" b="1" dirty="0"/>
              <a:t>Zsombor Zrubka</a:t>
            </a:r>
            <a:r>
              <a:rPr lang="hu-HU" sz="1400" dirty="0"/>
              <a:t>, Domokos Máthé, Zsolt Baranyai, </a:t>
            </a:r>
            <a:r>
              <a:rPr lang="hu-HU" sz="1400" dirty="0" err="1"/>
              <a:t>Thrombocytosis</a:t>
            </a:r>
            <a:r>
              <a:rPr lang="hu-HU" sz="1400" dirty="0"/>
              <a:t> and </a:t>
            </a:r>
            <a:r>
              <a:rPr lang="hu-HU" sz="1400" dirty="0" err="1"/>
              <a:t>effects</a:t>
            </a:r>
            <a:r>
              <a:rPr lang="hu-HU" sz="1400" dirty="0"/>
              <a:t> of IL-6 knock-out in a </a:t>
            </a:r>
            <a:r>
              <a:rPr lang="hu-HU" sz="1400" dirty="0" err="1"/>
              <a:t>colitis-associated</a:t>
            </a:r>
            <a:r>
              <a:rPr lang="hu-HU" sz="1400" dirty="0"/>
              <a:t> </a:t>
            </a:r>
            <a:r>
              <a:rPr lang="hu-HU" sz="1400" dirty="0" err="1"/>
              <a:t>cancer</a:t>
            </a:r>
            <a:r>
              <a:rPr lang="hu-HU" sz="1400" dirty="0"/>
              <a:t> </a:t>
            </a:r>
            <a:r>
              <a:rPr lang="hu-HU" sz="1400" dirty="0" err="1"/>
              <a:t>model</a:t>
            </a:r>
            <a:r>
              <a:rPr lang="hu-HU" sz="1400" dirty="0"/>
              <a:t>, International Journal of </a:t>
            </a:r>
            <a:r>
              <a:rPr lang="hu-HU" sz="1400" dirty="0" err="1"/>
              <a:t>Molecular</a:t>
            </a:r>
            <a:r>
              <a:rPr lang="hu-HU" sz="1400" dirty="0"/>
              <a:t> </a:t>
            </a:r>
            <a:r>
              <a:rPr lang="hu-HU" sz="1400" dirty="0" err="1"/>
              <a:t>Sciences</a:t>
            </a:r>
            <a:r>
              <a:rPr lang="hu-HU" sz="1400" dirty="0"/>
              <a:t> 2020 Aug 27;21(17):E6218.</a:t>
            </a:r>
            <a:r>
              <a:rPr lang="hu-HU" sz="1400" b="1" dirty="0"/>
              <a:t>, IF: 5.923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b="1" dirty="0"/>
              <a:t>Márta Péntek, László Gulácsi</a:t>
            </a:r>
            <a:r>
              <a:rPr lang="hu-HU" sz="1400" dirty="0"/>
              <a:t>, László </a:t>
            </a:r>
            <a:r>
              <a:rPr lang="hu-HU" sz="1400" dirty="0" err="1"/>
              <a:t>Herszényi</a:t>
            </a:r>
            <a:r>
              <a:rPr lang="hu-HU" sz="1400" dirty="0"/>
              <a:t>, János </a:t>
            </a:r>
            <a:r>
              <a:rPr lang="hu-HU" sz="1400" dirty="0" err="1"/>
              <a:t>Banai</a:t>
            </a:r>
            <a:r>
              <a:rPr lang="hu-HU" sz="1400" dirty="0"/>
              <a:t>, Károly </a:t>
            </a:r>
            <a:r>
              <a:rPr lang="hu-HU" sz="1400" dirty="0" err="1"/>
              <a:t>Palatka</a:t>
            </a:r>
            <a:r>
              <a:rPr lang="hu-HU" sz="1400" dirty="0"/>
              <a:t>, Péter L. Lakatos, Valentin Brodszky and Fanni Rencz, </a:t>
            </a:r>
            <a:r>
              <a:rPr lang="hu-HU" sz="1400" dirty="0" err="1"/>
              <a:t>Subjective</a:t>
            </a:r>
            <a:r>
              <a:rPr lang="hu-HU" sz="1400" dirty="0"/>
              <a:t> </a:t>
            </a:r>
            <a:r>
              <a:rPr lang="hu-HU" sz="1400" dirty="0" err="1"/>
              <a:t>expectations</a:t>
            </a:r>
            <a:r>
              <a:rPr lang="hu-HU" sz="1400" dirty="0"/>
              <a:t> </a:t>
            </a:r>
            <a:r>
              <a:rPr lang="hu-HU" sz="1400" dirty="0" err="1"/>
              <a:t>regarding</a:t>
            </a:r>
            <a:r>
              <a:rPr lang="hu-HU" sz="1400" dirty="0"/>
              <a:t> </a:t>
            </a:r>
            <a:r>
              <a:rPr lang="hu-HU" sz="1400" dirty="0" err="1"/>
              <a:t>longevity</a:t>
            </a:r>
            <a:r>
              <a:rPr lang="hu-HU" sz="1400" dirty="0"/>
              <a:t> and </a:t>
            </a:r>
            <a:r>
              <a:rPr lang="hu-HU" sz="1400" dirty="0" err="1"/>
              <a:t>future</a:t>
            </a:r>
            <a:r>
              <a:rPr lang="hu-HU" sz="1400" dirty="0"/>
              <a:t> </a:t>
            </a:r>
            <a:r>
              <a:rPr lang="hu-HU" sz="1400" dirty="0" err="1"/>
              <a:t>health</a:t>
            </a:r>
            <a:r>
              <a:rPr lang="hu-HU" sz="1400" dirty="0"/>
              <a:t>: A </a:t>
            </a:r>
            <a:r>
              <a:rPr lang="hu-HU" sz="1400" dirty="0" err="1"/>
              <a:t>cross-sectional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 </a:t>
            </a:r>
            <a:r>
              <a:rPr lang="hu-HU" sz="1400" dirty="0" err="1"/>
              <a:t>among</a:t>
            </a:r>
            <a:r>
              <a:rPr lang="hu-HU" sz="1400" dirty="0"/>
              <a:t>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Crohn’s</a:t>
            </a:r>
            <a:r>
              <a:rPr lang="hu-HU" sz="1400" dirty="0"/>
              <a:t> </a:t>
            </a:r>
            <a:r>
              <a:rPr lang="hu-HU" sz="1400" dirty="0" err="1"/>
              <a:t>disease</a:t>
            </a:r>
            <a:r>
              <a:rPr lang="hu-HU" sz="1400" dirty="0"/>
              <a:t>. </a:t>
            </a:r>
            <a:r>
              <a:rPr lang="hu-HU" sz="1400" dirty="0" err="1"/>
              <a:t>Colorectal</a:t>
            </a:r>
            <a:r>
              <a:rPr lang="hu-HU" sz="1400" dirty="0"/>
              <a:t> </a:t>
            </a:r>
            <a:r>
              <a:rPr lang="hu-HU" sz="1400" dirty="0" err="1"/>
              <a:t>Disease</a:t>
            </a:r>
            <a:r>
              <a:rPr lang="hu-HU" sz="1400" dirty="0"/>
              <a:t>, 2021 Jan;23(1):105-113. (</a:t>
            </a:r>
            <a:r>
              <a:rPr lang="hu-HU" sz="1400" dirty="0" err="1"/>
              <a:t>Epub</a:t>
            </a:r>
            <a:r>
              <a:rPr lang="hu-HU" sz="1400" dirty="0"/>
              <a:t> 2020 </a:t>
            </a:r>
            <a:r>
              <a:rPr lang="hu-HU" sz="1400" dirty="0" err="1"/>
              <a:t>Oct</a:t>
            </a:r>
            <a:r>
              <a:rPr lang="hu-HU" sz="1400" dirty="0"/>
              <a:t> 13.)  doi:10.1111/codi.15357. </a:t>
            </a:r>
            <a:r>
              <a:rPr lang="hu-HU" sz="1400" b="1" dirty="0"/>
              <a:t>IF (2020) 3.788 </a:t>
            </a:r>
            <a:r>
              <a:rPr lang="hu-HU" sz="1400" b="1" dirty="0" err="1"/>
              <a:t>Scimago</a:t>
            </a:r>
            <a:r>
              <a:rPr lang="hu-HU" sz="1400" b="1" dirty="0"/>
              <a:t> Q1 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499745" y="6356350"/>
            <a:ext cx="10348912" cy="365125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49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</a:t>
            </a:r>
            <a:r>
              <a:rPr lang="hu-HU" dirty="0"/>
              <a:t>5</a:t>
            </a:r>
            <a:r>
              <a:rPr lang="en-US" dirty="0"/>
              <a:t>/2020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08373" y="2296159"/>
            <a:ext cx="11319700" cy="43309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Petra Baji, Werner B.F. Brouwer, Job van Exel, Dominik Golicki, Valentina </a:t>
            </a:r>
            <a:r>
              <a:rPr lang="hu-HU" sz="1400" b="1" dirty="0" err="1"/>
              <a:t>Prevolnik</a:t>
            </a:r>
            <a:r>
              <a:rPr lang="hu-HU" sz="1400" b="1" dirty="0"/>
              <a:t> Rupel, Zsombor Zrubka, László Gulácsi</a:t>
            </a:r>
            <a:r>
              <a:rPr lang="hu-HU" sz="1400" dirty="0"/>
              <a:t>, Valentin Brodszky, Fanni Rencz, </a:t>
            </a:r>
            <a:r>
              <a:rPr lang="hu-HU" sz="1400" b="1" dirty="0"/>
              <a:t>Márta Péntek</a:t>
            </a:r>
            <a:r>
              <a:rPr lang="hu-HU" sz="1400" dirty="0"/>
              <a:t>, </a:t>
            </a:r>
            <a:r>
              <a:rPr lang="hu-HU" sz="1400" dirty="0" err="1"/>
              <a:t>Validation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Hungarian</a:t>
            </a:r>
            <a:r>
              <a:rPr lang="hu-HU" sz="1400" dirty="0"/>
              <a:t> version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CarerQol</a:t>
            </a:r>
            <a:r>
              <a:rPr lang="hu-HU" sz="1400" dirty="0"/>
              <a:t> </a:t>
            </a:r>
            <a:r>
              <a:rPr lang="hu-HU" sz="1400" dirty="0" err="1"/>
              <a:t>instrument</a:t>
            </a:r>
            <a:r>
              <a:rPr lang="hu-HU" sz="1400" dirty="0"/>
              <a:t> in </a:t>
            </a:r>
            <a:r>
              <a:rPr lang="hu-HU" sz="1400" dirty="0" err="1"/>
              <a:t>informal</a:t>
            </a:r>
            <a:r>
              <a:rPr lang="hu-HU" sz="1400" dirty="0"/>
              <a:t> </a:t>
            </a:r>
            <a:r>
              <a:rPr lang="hu-HU" sz="1400" dirty="0" err="1"/>
              <a:t>caregivers</a:t>
            </a:r>
            <a:r>
              <a:rPr lang="hu-HU" sz="1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results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a </a:t>
            </a:r>
            <a:r>
              <a:rPr lang="hu-HU" sz="1400" dirty="0" err="1"/>
              <a:t>cross-sectional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 </a:t>
            </a:r>
            <a:r>
              <a:rPr lang="hu-HU" sz="1400" dirty="0" err="1"/>
              <a:t>among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general</a:t>
            </a:r>
            <a:r>
              <a:rPr lang="hu-HU" sz="1400" dirty="0"/>
              <a:t> </a:t>
            </a:r>
            <a:r>
              <a:rPr lang="hu-HU" sz="1400" dirty="0" err="1"/>
              <a:t>population</a:t>
            </a:r>
            <a:r>
              <a:rPr lang="hu-HU" sz="1400" dirty="0"/>
              <a:t> in Hungary, </a:t>
            </a:r>
            <a:r>
              <a:rPr lang="hu-HU" sz="1400" dirty="0" err="1"/>
              <a:t>Quality</a:t>
            </a:r>
            <a:r>
              <a:rPr lang="hu-HU" sz="1400" dirty="0"/>
              <a:t> of Life Research 2021 Feb;30(2):629-641. (</a:t>
            </a:r>
            <a:r>
              <a:rPr lang="hu-HU" sz="1400" dirty="0" err="1"/>
              <a:t>Epub</a:t>
            </a:r>
            <a:r>
              <a:rPr lang="hu-HU" sz="1400" dirty="0"/>
              <a:t> 2020 </a:t>
            </a:r>
            <a:r>
              <a:rPr lang="hu-HU" sz="1400" dirty="0" err="1"/>
              <a:t>Oct</a:t>
            </a:r>
            <a:r>
              <a:rPr lang="hu-HU" sz="1400" dirty="0"/>
              <a:t> 10) </a:t>
            </a:r>
            <a:r>
              <a:rPr lang="hu-HU" sz="1400" dirty="0" err="1"/>
              <a:t>doi</a:t>
            </a:r>
            <a:r>
              <a:rPr lang="hu-HU" sz="1400" dirty="0"/>
              <a:t>: 10.1007/s11136-020-02662-8 </a:t>
            </a:r>
            <a:r>
              <a:rPr lang="en-US" sz="1400" dirty="0"/>
              <a:t>Quality of Life </a:t>
            </a:r>
            <a:r>
              <a:rPr lang="hu-HU" sz="1400" dirty="0"/>
              <a:t>Research</a:t>
            </a:r>
            <a:r>
              <a:rPr lang="en-US" sz="1400" b="1" dirty="0"/>
              <a:t> IF</a:t>
            </a:r>
            <a:r>
              <a:rPr lang="hu-HU" sz="1400" b="1" dirty="0"/>
              <a:t> (2020)</a:t>
            </a:r>
            <a:r>
              <a:rPr lang="en-US" sz="1400" b="1" dirty="0"/>
              <a:t>: </a:t>
            </a:r>
            <a:r>
              <a:rPr lang="hu-HU" sz="1400" b="1" dirty="0"/>
              <a:t>4.147, </a:t>
            </a:r>
            <a:r>
              <a:rPr lang="hu-HU" sz="1400" b="1" dirty="0" err="1"/>
              <a:t>Scimago</a:t>
            </a:r>
            <a:r>
              <a:rPr lang="hu-HU" sz="1400" b="1" dirty="0"/>
              <a:t>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Csaba </a:t>
            </a:r>
            <a:r>
              <a:rPr lang="en-GB" sz="1400" dirty="0" err="1"/>
              <a:t>Oláh</a:t>
            </a:r>
            <a:r>
              <a:rPr lang="en-GB" sz="1400" dirty="0"/>
              <a:t>, </a:t>
            </a:r>
            <a:r>
              <a:rPr lang="en-GB" sz="1400" dirty="0" err="1"/>
              <a:t>Zsófia</a:t>
            </a:r>
            <a:r>
              <a:rPr lang="en-GB" sz="1400" dirty="0"/>
              <a:t> </a:t>
            </a:r>
            <a:r>
              <a:rPr lang="en-GB" sz="1400" dirty="0" err="1"/>
              <a:t>Kardos</a:t>
            </a:r>
            <a:r>
              <a:rPr lang="en-GB" sz="1400" dirty="0"/>
              <a:t>, Mónika </a:t>
            </a:r>
            <a:r>
              <a:rPr lang="en-GB" sz="1400" dirty="0" err="1"/>
              <a:t>Andrejkovics</a:t>
            </a:r>
            <a:r>
              <a:rPr lang="en-GB" sz="1400" dirty="0"/>
              <a:t>, </a:t>
            </a:r>
            <a:r>
              <a:rPr lang="en-GB" sz="1400" dirty="0" err="1"/>
              <a:t>Enikő</a:t>
            </a:r>
            <a:r>
              <a:rPr lang="en-GB" sz="1400" dirty="0"/>
              <a:t> </a:t>
            </a:r>
            <a:r>
              <a:rPr lang="en-GB" sz="1400" dirty="0" err="1"/>
              <a:t>Szarka</a:t>
            </a:r>
            <a:r>
              <a:rPr lang="en-GB" sz="1400" dirty="0"/>
              <a:t>, Katalin </a:t>
            </a:r>
            <a:r>
              <a:rPr lang="en-GB" sz="1400" dirty="0" err="1"/>
              <a:t>Hodosi</a:t>
            </a:r>
            <a:r>
              <a:rPr lang="en-GB" sz="1400" dirty="0"/>
              <a:t>, Andrea </a:t>
            </a:r>
            <a:r>
              <a:rPr lang="en-GB" sz="1400" dirty="0" err="1"/>
              <a:t>Domján</a:t>
            </a:r>
            <a:r>
              <a:rPr lang="en-GB" sz="1400" dirty="0"/>
              <a:t>, Mariann </a:t>
            </a:r>
            <a:r>
              <a:rPr lang="en-GB" sz="1400" dirty="0" err="1"/>
              <a:t>Sepsi</a:t>
            </a:r>
            <a:r>
              <a:rPr lang="en-GB" sz="1400" dirty="0"/>
              <a:t>, Attila </a:t>
            </a:r>
            <a:r>
              <a:rPr lang="en-GB" sz="1400" dirty="0" err="1"/>
              <a:t>Sas</a:t>
            </a:r>
            <a:r>
              <a:rPr lang="en-GB" sz="1400" dirty="0"/>
              <a:t>, László </a:t>
            </a:r>
            <a:r>
              <a:rPr lang="en-GB" sz="1400" dirty="0" err="1"/>
              <a:t>Kostyál</a:t>
            </a:r>
            <a:r>
              <a:rPr lang="en-GB" sz="1400" dirty="0"/>
              <a:t>, Katalin Fazekas, Ágnes </a:t>
            </a:r>
            <a:r>
              <a:rPr lang="en-GB" sz="1400" dirty="0" err="1"/>
              <a:t>Flórián</a:t>
            </a:r>
            <a:r>
              <a:rPr lang="en-GB" sz="1400" dirty="0"/>
              <a:t>, Katalin </a:t>
            </a:r>
            <a:r>
              <a:rPr lang="en-GB" sz="1400" dirty="0" err="1"/>
              <a:t>Lukács</a:t>
            </a:r>
            <a:r>
              <a:rPr lang="en-GB" sz="1400" dirty="0"/>
              <a:t>, Ágnes </a:t>
            </a:r>
            <a:r>
              <a:rPr lang="en-GB" sz="1400" dirty="0" err="1"/>
              <a:t>Miksi</a:t>
            </a:r>
            <a:r>
              <a:rPr lang="en-GB" sz="1400" dirty="0"/>
              <a:t>, Zsuzsanna </a:t>
            </a:r>
            <a:r>
              <a:rPr lang="en-GB" sz="1400" dirty="0" err="1"/>
              <a:t>Baráth</a:t>
            </a:r>
            <a:r>
              <a:rPr lang="en-GB" sz="1400" dirty="0"/>
              <a:t>, György </a:t>
            </a:r>
            <a:r>
              <a:rPr lang="en-GB" sz="1400" dirty="0" err="1"/>
              <a:t>Kerekes</a:t>
            </a:r>
            <a:r>
              <a:rPr lang="en-GB" sz="1400" dirty="0"/>
              <a:t>, </a:t>
            </a:r>
            <a:r>
              <a:rPr lang="en-GB" sz="1400" b="1" dirty="0"/>
              <a:t>Márta Péntek, </a:t>
            </a:r>
            <a:r>
              <a:rPr lang="en-GB" sz="1400" dirty="0"/>
              <a:t>Attila </a:t>
            </a:r>
            <a:r>
              <a:rPr lang="en-GB" sz="1400" dirty="0" err="1"/>
              <a:t>Valikovics</a:t>
            </a:r>
            <a:r>
              <a:rPr lang="en-GB" sz="1400" dirty="0"/>
              <a:t>, László </a:t>
            </a:r>
            <a:r>
              <a:rPr lang="en-GB" sz="1400" dirty="0" err="1"/>
              <a:t>Tamási</a:t>
            </a:r>
            <a:r>
              <a:rPr lang="en-GB" sz="1400" dirty="0"/>
              <a:t>, Dániel </a:t>
            </a:r>
            <a:r>
              <a:rPr lang="en-GB" sz="1400" dirty="0" err="1"/>
              <a:t>Bereczki</a:t>
            </a:r>
            <a:r>
              <a:rPr lang="en-GB" sz="1400" dirty="0"/>
              <a:t>, </a:t>
            </a:r>
            <a:r>
              <a:rPr lang="en-GB" sz="1400" dirty="0" err="1"/>
              <a:t>Zoltán</a:t>
            </a:r>
            <a:r>
              <a:rPr lang="hu-HU" sz="1400" dirty="0"/>
              <a:t> S</a:t>
            </a:r>
            <a:r>
              <a:rPr lang="en-GB" sz="1400" dirty="0" err="1"/>
              <a:t>zekanecz</a:t>
            </a:r>
            <a:r>
              <a:rPr lang="en-GB" sz="1400" dirty="0"/>
              <a:t>, Assessment of cognitive function </a:t>
            </a:r>
            <a:r>
              <a:rPr lang="en-GB" sz="1400" dirty="0" err="1"/>
              <a:t>infemale</a:t>
            </a:r>
            <a:r>
              <a:rPr lang="en-GB" sz="1400" dirty="0"/>
              <a:t> rheumatoid arthritis patients: associations with cerebrovascular </a:t>
            </a:r>
            <a:r>
              <a:rPr lang="en-GB" sz="1400" dirty="0" err="1"/>
              <a:t>pathology,depression</a:t>
            </a:r>
            <a:r>
              <a:rPr lang="en-GB" sz="1400" dirty="0"/>
              <a:t> and anxiety, Rheumatology International, 2020 Apr;40(4):529-540,</a:t>
            </a:r>
            <a:r>
              <a:rPr lang="en-GB" sz="1400" dirty="0">
                <a:hlinkClick r:id="rId2"/>
              </a:rPr>
              <a:t>https://doi.org/10.1007/s00296-019-04449-8</a:t>
            </a:r>
            <a:r>
              <a:rPr lang="en-GB" sz="1400" dirty="0"/>
              <a:t>, </a:t>
            </a:r>
            <a:r>
              <a:rPr lang="en-GB" sz="1400" b="1" dirty="0"/>
              <a:t>IF:</a:t>
            </a:r>
            <a:r>
              <a:rPr lang="hu-HU" sz="1400" b="1" dirty="0"/>
              <a:t> 2.631</a:t>
            </a:r>
            <a:r>
              <a:rPr lang="en-GB" sz="1400" b="1" dirty="0"/>
              <a:t> </a:t>
            </a:r>
            <a:r>
              <a:rPr lang="en-GB" sz="1400" b="1" dirty="0" err="1"/>
              <a:t>Scimago</a:t>
            </a:r>
            <a:r>
              <a:rPr lang="en-GB" sz="1400" b="1" dirty="0"/>
              <a:t> Q2</a:t>
            </a: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/>
              <a:t>Fernandes, Ó.B</a:t>
            </a:r>
            <a:r>
              <a:rPr lang="en-GB" sz="1400" dirty="0"/>
              <a:t>. ; Netshiombo, M. </a:t>
            </a:r>
            <a:r>
              <a:rPr lang="en-GB" sz="1400" b="1" dirty="0"/>
              <a:t>; Gulácsi, L. ; Klazinga, N.S. ; Pentek, M. ; Baji, P.</a:t>
            </a:r>
            <a:r>
              <a:rPr lang="hu-HU" sz="1400" b="1" dirty="0"/>
              <a:t>, </a:t>
            </a:r>
            <a:r>
              <a:rPr lang="en-GB" sz="1400" dirty="0"/>
              <a:t>Patient experiences in a public primary health care clinic: A South African case study</a:t>
            </a:r>
            <a:r>
              <a:rPr lang="hu-HU" sz="1400" dirty="0"/>
              <a:t>, </a:t>
            </a:r>
            <a:r>
              <a:rPr lang="en-GB" sz="1400" dirty="0"/>
              <a:t>SOCIETY AND ECONOMY 42 : 3 pp. 333-347. , 15 p. (2020)</a:t>
            </a:r>
            <a:r>
              <a:rPr lang="hu-HU" sz="1400" dirty="0"/>
              <a:t> </a:t>
            </a:r>
            <a:r>
              <a:rPr lang="en-GB" sz="1400" b="1" dirty="0" err="1"/>
              <a:t>Scimago</a:t>
            </a:r>
            <a:r>
              <a:rPr lang="en-GB" sz="1400" b="1" dirty="0"/>
              <a:t> Q3</a:t>
            </a: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Anne Neubert, </a:t>
            </a:r>
            <a:r>
              <a:rPr lang="en-GB" sz="1400" b="1" dirty="0" err="1"/>
              <a:t>Óscar</a:t>
            </a:r>
            <a:r>
              <a:rPr lang="en-GB" sz="1400" b="1" dirty="0"/>
              <a:t> Brito Fernandes, </a:t>
            </a:r>
            <a:r>
              <a:rPr lang="en-GB" sz="1400" dirty="0"/>
              <a:t>Armin </a:t>
            </a:r>
            <a:r>
              <a:rPr lang="en-GB" sz="1400" dirty="0" err="1"/>
              <a:t>Lucevic</a:t>
            </a:r>
            <a:r>
              <a:rPr lang="en-GB" sz="1400" dirty="0"/>
              <a:t>, Milena Pavlova</a:t>
            </a:r>
            <a:r>
              <a:rPr lang="en-GB" sz="1400" b="1" dirty="0"/>
              <a:t>, László </a:t>
            </a:r>
            <a:r>
              <a:rPr lang="en-GB" sz="1400" b="1" dirty="0" err="1"/>
              <a:t>Gulácsi</a:t>
            </a:r>
            <a:r>
              <a:rPr lang="en-GB" sz="1400" b="1" dirty="0"/>
              <a:t>, Petra </a:t>
            </a:r>
            <a:r>
              <a:rPr lang="en-GB" sz="1400" b="1" dirty="0" err="1"/>
              <a:t>Baji</a:t>
            </a:r>
            <a:r>
              <a:rPr lang="en-GB" sz="1400" b="1" dirty="0"/>
              <a:t>, </a:t>
            </a:r>
            <a:r>
              <a:rPr lang="en-GB" sz="1400" b="1" dirty="0" err="1"/>
              <a:t>Niek</a:t>
            </a:r>
            <a:r>
              <a:rPr lang="en-GB" sz="1400" b="1" dirty="0"/>
              <a:t> </a:t>
            </a:r>
            <a:r>
              <a:rPr lang="en-GB" sz="1400" b="1" dirty="0" err="1"/>
              <a:t>Klazinga</a:t>
            </a:r>
            <a:r>
              <a:rPr lang="en-GB" sz="1400" b="1" dirty="0"/>
              <a:t>, </a:t>
            </a:r>
            <a:r>
              <a:rPr lang="en-GB" sz="1400" dirty="0"/>
              <a:t>Dionne Kringos</a:t>
            </a:r>
            <a:r>
              <a:rPr lang="hu-HU" sz="1400" dirty="0"/>
              <a:t>, </a:t>
            </a:r>
            <a:r>
              <a:rPr lang="en-US" sz="1400" dirty="0"/>
              <a:t>Understanding the use of patient-reported data by</a:t>
            </a:r>
            <a:r>
              <a:rPr lang="hu-HU" sz="1400" dirty="0"/>
              <a:t> </a:t>
            </a:r>
            <a:r>
              <a:rPr lang="en-US" sz="1400" dirty="0"/>
              <a:t>health care insurers: A scoping review. </a:t>
            </a:r>
            <a:r>
              <a:rPr lang="en-US" sz="1400" dirty="0" err="1"/>
              <a:t>PLoS</a:t>
            </a:r>
            <a:r>
              <a:rPr lang="en-US" sz="1400" dirty="0"/>
              <a:t> ONE</a:t>
            </a:r>
            <a:r>
              <a:rPr lang="hu-HU" sz="1400" dirty="0"/>
              <a:t> 2020, </a:t>
            </a:r>
            <a:r>
              <a:rPr lang="en-US" sz="1400" dirty="0"/>
              <a:t>15(12): e0244546. https://doi.org/10.1371/journal.pone.0244546</a:t>
            </a:r>
            <a:r>
              <a:rPr lang="hu-HU" sz="1400" dirty="0"/>
              <a:t>, </a:t>
            </a:r>
            <a:r>
              <a:rPr lang="en-US" sz="1400" b="1" dirty="0"/>
              <a:t>IF: </a:t>
            </a:r>
            <a:r>
              <a:rPr lang="hu-HU" sz="1400" b="1" dirty="0"/>
              <a:t>3.24, </a:t>
            </a:r>
            <a:r>
              <a:rPr lang="hu-HU" sz="1400" b="1" dirty="0" err="1"/>
              <a:t>Scimago</a:t>
            </a:r>
            <a:r>
              <a:rPr lang="hu-HU" sz="1400" b="1" dirty="0"/>
              <a:t> Q1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202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Book</a:t>
            </a:r>
            <a:r>
              <a:rPr lang="hu-HU" dirty="0"/>
              <a:t> </a:t>
            </a:r>
            <a:r>
              <a:rPr lang="hu-HU" dirty="0" err="1"/>
              <a:t>chapters</a:t>
            </a:r>
            <a:r>
              <a:rPr lang="hu-HU" dirty="0"/>
              <a:t> </a:t>
            </a:r>
            <a:r>
              <a:rPr lang="en-US" dirty="0"/>
              <a:t>in English 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08373" y="2296159"/>
            <a:ext cx="11319700" cy="43309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Bander</a:t>
            </a:r>
            <a:r>
              <a:rPr lang="hu-HU" sz="1400" dirty="0"/>
              <a:t> Balkhi, Ali Alhammad, </a:t>
            </a:r>
            <a:r>
              <a:rPr lang="hu-HU" sz="1400" b="1" dirty="0"/>
              <a:t>Laszlo Gulacsi, </a:t>
            </a:r>
            <a:r>
              <a:rPr lang="hu-HU" sz="1400" dirty="0" err="1"/>
              <a:t>Chapter</a:t>
            </a:r>
            <a:r>
              <a:rPr lang="hu-HU" sz="1400" dirty="0"/>
              <a:t> 3. ASSESSMENTS OF HEALTHCARE COSTS, in: (</a:t>
            </a:r>
            <a:r>
              <a:rPr lang="hu-HU" sz="1400" dirty="0" err="1"/>
              <a:t>ed</a:t>
            </a:r>
            <a:r>
              <a:rPr lang="hu-HU" sz="1400" dirty="0"/>
              <a:t>) Abdul </a:t>
            </a:r>
            <a:r>
              <a:rPr lang="hu-HU" sz="1400" dirty="0" err="1"/>
              <a:t>Rahman</a:t>
            </a:r>
            <a:r>
              <a:rPr lang="hu-HU" sz="1400" dirty="0"/>
              <a:t> Jazieh, Francisco Nuno </a:t>
            </a:r>
            <a:r>
              <a:rPr lang="hu-HU" sz="1400" dirty="0" err="1"/>
              <a:t>Rocha</a:t>
            </a:r>
            <a:r>
              <a:rPr lang="hu-HU" sz="1400" dirty="0"/>
              <a:t> </a:t>
            </a:r>
            <a:r>
              <a:rPr lang="hu-HU" sz="1400" dirty="0" err="1"/>
              <a:t>Goncalves</a:t>
            </a:r>
            <a:r>
              <a:rPr lang="hu-HU" sz="1400" dirty="0"/>
              <a:t>, Laszlo Gulacsi, </a:t>
            </a:r>
            <a:r>
              <a:rPr lang="hu-HU" sz="1400" dirty="0" err="1"/>
              <a:t>Nada</a:t>
            </a:r>
            <a:r>
              <a:rPr lang="hu-HU" sz="1400" dirty="0"/>
              <a:t> Abu-</a:t>
            </a:r>
            <a:r>
              <a:rPr lang="hu-HU" sz="1400" dirty="0" err="1"/>
              <a:t>Shraie</a:t>
            </a:r>
            <a:r>
              <a:rPr lang="hu-HU" sz="1400" dirty="0"/>
              <a:t>, </a:t>
            </a:r>
            <a:r>
              <a:rPr lang="hu-HU" sz="1400" dirty="0" err="1"/>
              <a:t>Omar</a:t>
            </a:r>
            <a:r>
              <a:rPr lang="hu-HU" sz="1400" dirty="0"/>
              <a:t> </a:t>
            </a:r>
            <a:r>
              <a:rPr lang="hu-HU" sz="1400" dirty="0" err="1"/>
              <a:t>Da’ar</a:t>
            </a:r>
            <a:r>
              <a:rPr lang="hu-HU" sz="1400" dirty="0"/>
              <a:t>, </a:t>
            </a:r>
            <a:r>
              <a:rPr lang="en-US" sz="1400" dirty="0"/>
              <a:t>PHARMACOECONOMICS</a:t>
            </a:r>
            <a:r>
              <a:rPr lang="hu-HU" sz="1400" dirty="0"/>
              <a:t> </a:t>
            </a:r>
            <a:r>
              <a:rPr lang="en-US" sz="1400" dirty="0"/>
              <a:t>PRINCIPLES AND BEST</a:t>
            </a:r>
            <a:r>
              <a:rPr lang="hu-HU" sz="1400" dirty="0"/>
              <a:t> </a:t>
            </a:r>
            <a:r>
              <a:rPr lang="en-US" sz="1400" dirty="0"/>
              <a:t>PRACTICES: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 PRACTICAL GUIDE</a:t>
            </a:r>
            <a:r>
              <a:rPr lang="hu-HU" sz="1400" dirty="0"/>
              <a:t>, </a:t>
            </a:r>
            <a:r>
              <a:rPr lang="en-US" sz="1400" dirty="0"/>
              <a:t>2020 Innovative Healthcare Institute, Cincinnati, OH, USA</a:t>
            </a:r>
            <a:r>
              <a:rPr lang="hu-HU" sz="1400" dirty="0"/>
              <a:t>, </a:t>
            </a:r>
            <a:r>
              <a:rPr lang="en-US" sz="1400" dirty="0"/>
              <a:t>All rights reserved.</a:t>
            </a:r>
            <a:r>
              <a:rPr lang="hu-HU" sz="1400" dirty="0"/>
              <a:t> </a:t>
            </a:r>
            <a:r>
              <a:rPr lang="en-US" sz="1400" dirty="0"/>
              <a:t>ISBN: 978-0-578-79396-2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/>
              <a:t>Hana Al-</a:t>
            </a:r>
            <a:r>
              <a:rPr lang="en-GB" sz="1400" b="1" dirty="0" err="1"/>
              <a:t>Abdulkarim</a:t>
            </a:r>
            <a:r>
              <a:rPr lang="en-GB" sz="1400" b="1" dirty="0"/>
              <a:t>, Zsombor Zrubka, </a:t>
            </a:r>
            <a:r>
              <a:rPr lang="hu-HU" sz="1400" dirty="0" err="1"/>
              <a:t>Chapter</a:t>
            </a:r>
            <a:r>
              <a:rPr lang="hu-HU" sz="1400" dirty="0"/>
              <a:t> 4. GUIDELINES FOR PHARMACOECONOMIC EVALUATIONS, in: (</a:t>
            </a:r>
            <a:r>
              <a:rPr lang="hu-HU" sz="1400" dirty="0" err="1"/>
              <a:t>ed</a:t>
            </a:r>
            <a:r>
              <a:rPr lang="hu-HU" sz="1400" dirty="0"/>
              <a:t>) Abdul </a:t>
            </a:r>
            <a:r>
              <a:rPr lang="hu-HU" sz="1400" dirty="0" err="1"/>
              <a:t>Rahman</a:t>
            </a:r>
            <a:r>
              <a:rPr lang="hu-HU" sz="1400" dirty="0"/>
              <a:t> Jazieh, Francisco Nuno </a:t>
            </a:r>
            <a:r>
              <a:rPr lang="hu-HU" sz="1400" dirty="0" err="1"/>
              <a:t>Rocha</a:t>
            </a:r>
            <a:r>
              <a:rPr lang="hu-HU" sz="1400" dirty="0"/>
              <a:t> </a:t>
            </a:r>
            <a:r>
              <a:rPr lang="hu-HU" sz="1400" dirty="0" err="1"/>
              <a:t>Goncalves</a:t>
            </a:r>
            <a:r>
              <a:rPr lang="hu-HU" sz="1400" dirty="0"/>
              <a:t>, Laszlo Gulacsi, </a:t>
            </a:r>
            <a:r>
              <a:rPr lang="hu-HU" sz="1400" dirty="0" err="1"/>
              <a:t>Nada</a:t>
            </a:r>
            <a:r>
              <a:rPr lang="hu-HU" sz="1400" dirty="0"/>
              <a:t> Abu-</a:t>
            </a:r>
            <a:r>
              <a:rPr lang="hu-HU" sz="1400" dirty="0" err="1"/>
              <a:t>Shraie</a:t>
            </a:r>
            <a:r>
              <a:rPr lang="hu-HU" sz="1400" dirty="0"/>
              <a:t>, </a:t>
            </a:r>
            <a:r>
              <a:rPr lang="hu-HU" sz="1400" dirty="0" err="1"/>
              <a:t>Omar</a:t>
            </a:r>
            <a:r>
              <a:rPr lang="hu-HU" sz="1400" dirty="0"/>
              <a:t> </a:t>
            </a:r>
            <a:r>
              <a:rPr lang="hu-HU" sz="1400" dirty="0" err="1"/>
              <a:t>Da’ar</a:t>
            </a:r>
            <a:r>
              <a:rPr lang="hu-HU" sz="1400" dirty="0"/>
              <a:t>, PHARMACOECONOMICS PRINCIPLES AND BEST PRACTICES: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A PRACTICAL GUIDE, 2020 </a:t>
            </a:r>
            <a:r>
              <a:rPr lang="hu-HU" sz="1400" dirty="0" err="1"/>
              <a:t>Innovative</a:t>
            </a:r>
            <a:r>
              <a:rPr lang="hu-HU" sz="1400" dirty="0"/>
              <a:t> </a:t>
            </a:r>
            <a:r>
              <a:rPr lang="hu-HU" sz="1400" dirty="0" err="1"/>
              <a:t>Healthcare</a:t>
            </a:r>
            <a:r>
              <a:rPr lang="hu-HU" sz="1400" dirty="0"/>
              <a:t> Institute, Cincinnati, OH, USA, </a:t>
            </a:r>
            <a:r>
              <a:rPr lang="hu-HU" sz="1400" dirty="0" err="1"/>
              <a:t>All</a:t>
            </a:r>
            <a:r>
              <a:rPr lang="hu-HU" sz="1400" dirty="0"/>
              <a:t> </a:t>
            </a:r>
            <a:r>
              <a:rPr lang="hu-HU" sz="1400" dirty="0" err="1"/>
              <a:t>rights</a:t>
            </a:r>
            <a:r>
              <a:rPr lang="hu-HU" sz="1400" dirty="0"/>
              <a:t> </a:t>
            </a:r>
            <a:r>
              <a:rPr lang="hu-HU" sz="1400" dirty="0" err="1"/>
              <a:t>reserved</a:t>
            </a:r>
            <a:r>
              <a:rPr lang="hu-HU" sz="1400" dirty="0"/>
              <a:t>. </a:t>
            </a:r>
            <a:r>
              <a:rPr lang="hu-HU" sz="1400"/>
              <a:t>ISBN: 978-0-578-79396-2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302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ISPOR Europe 2020 </a:t>
            </a:r>
            <a:r>
              <a:rPr lang="hu-HU" dirty="0" err="1"/>
              <a:t>abstracts</a:t>
            </a:r>
            <a:r>
              <a:rPr lang="hu-HU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99745" y="2296159"/>
            <a:ext cx="11228328" cy="433090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Brodszky V, Mayer S, Konnopka A, Evers S, Hakkaart-van Roijen L, Salvador-Carulla L, Park AL, Hollingworth W, Simon J, </a:t>
            </a:r>
            <a:r>
              <a:rPr lang="en-US" sz="1400" b="1" dirty="0"/>
              <a:t>Gulácsi L</a:t>
            </a:r>
            <a:r>
              <a:rPr lang="en-US" sz="1400" dirty="0"/>
              <a:t>. PNS24 Standardized Unit Cost Calculation for Informal Care Time and CROSS-Country Comparison: PECUNIA Project. </a:t>
            </a:r>
            <a:r>
              <a:rPr lang="en-US" sz="1400" i="1" dirty="0"/>
              <a:t>Value in Health. </a:t>
            </a:r>
            <a:r>
              <a:rPr lang="en-US" sz="1400" dirty="0"/>
              <a:t>2020;23:S647-S648. doi:10.1016/j.jval.2020.08.1468</a:t>
            </a:r>
            <a:endParaRPr lang="en-HU" sz="1400" dirty="0"/>
          </a:p>
          <a:p>
            <a:pPr marL="0" indent="0">
              <a:buNone/>
            </a:pPr>
            <a:r>
              <a:rPr lang="en-US" sz="1400" dirty="0"/>
              <a:t>Burrell A, </a:t>
            </a:r>
            <a:r>
              <a:rPr lang="en-US" sz="1400" b="1" dirty="0"/>
              <a:t>Zrubka Z</a:t>
            </a:r>
            <a:r>
              <a:rPr lang="en-US" sz="1400" dirty="0"/>
              <a:t>, Redekop K, Kolasa K, Vinuesa L, Zah V, Asche CV. PNS192 Defining the New Age of Digital Health? Results of a Systematic Scoping Literature Review. </a:t>
            </a:r>
            <a:r>
              <a:rPr lang="en-US" sz="1400" i="1" dirty="0"/>
              <a:t>Value in Health. </a:t>
            </a:r>
            <a:r>
              <a:rPr lang="en-US" sz="1400" dirty="0"/>
              <a:t>2020;23:S673. doi:10.1016/j.jval.2020.08.1636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2"/>
              </a:rPr>
              <a:t>https://europe2020-ispor.ipostersessions.com/Default.aspx?s=96-7E-40-6B-33-8C-5B-C0-F9-EF-94-71-60-7B-04-29</a:t>
            </a:r>
            <a:endParaRPr lang="en-HU" sz="1400" dirty="0"/>
          </a:p>
          <a:p>
            <a:pPr marL="0" indent="0">
              <a:buNone/>
            </a:pPr>
            <a:r>
              <a:rPr lang="en-US" sz="1400" b="1" dirty="0"/>
              <a:t>Péntek M</a:t>
            </a:r>
            <a:r>
              <a:rPr lang="en-US" sz="1400" dirty="0"/>
              <a:t>, Poór G, Brodszky V, </a:t>
            </a: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b="1" dirty="0"/>
              <a:t>Gulácsi </a:t>
            </a:r>
            <a:r>
              <a:rPr lang="en-US" sz="1400" dirty="0"/>
              <a:t>L, Dobos Á, Farkas M, Baji P. PNS53 Population Normative DATA for the Health Assessment Questionnaire Disability INDEX in Hungary. </a:t>
            </a:r>
            <a:r>
              <a:rPr lang="en-US" sz="1400" i="1" dirty="0"/>
              <a:t>Value in Health. </a:t>
            </a:r>
            <a:r>
              <a:rPr lang="en-US" sz="1400" dirty="0"/>
              <a:t>2020;23:S652. doi:10.1016/j.jval.2020.08.1497</a:t>
            </a:r>
            <a:endParaRPr lang="en-HU" sz="1400" dirty="0"/>
          </a:p>
          <a:p>
            <a:pPr marL="0" indent="0">
              <a:buNone/>
            </a:pPr>
            <a:r>
              <a:rPr lang="en-US" sz="1400" b="1" dirty="0"/>
              <a:t>Péntek M</a:t>
            </a:r>
            <a:r>
              <a:rPr lang="en-US" sz="1400" dirty="0"/>
              <a:t>, Poór G, Dobos Á, Brodszky V, </a:t>
            </a: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b="1" dirty="0"/>
              <a:t>Gulácsi L</a:t>
            </a:r>
            <a:r>
              <a:rPr lang="en-US" sz="1400" dirty="0"/>
              <a:t>, Farkas M, Baji P. PMS6 Validation of the Musculoskeletal Health Questionnaire (MSK-HQ) for Hungary: Results of an Online CROSS-Sectional Survey Among the General Population. </a:t>
            </a:r>
            <a:r>
              <a:rPr lang="en-US" sz="1400" i="1" dirty="0"/>
              <a:t>Value in Health. </a:t>
            </a:r>
            <a:r>
              <a:rPr lang="en-US" sz="1400" dirty="0"/>
              <a:t>2020;23:S593. doi:10.1016/j.jval.2020.08.1137</a:t>
            </a:r>
            <a:endParaRPr lang="en-HU" sz="1400" dirty="0"/>
          </a:p>
          <a:p>
            <a:pPr marL="0" indent="0">
              <a:buNone/>
            </a:pPr>
            <a:r>
              <a:rPr lang="en-US" sz="1400" dirty="0"/>
              <a:t>Rashdan O, Brodszky V, </a:t>
            </a:r>
            <a:r>
              <a:rPr lang="en-US" sz="1400" b="1" dirty="0"/>
              <a:t>Péntek M</a:t>
            </a:r>
            <a:r>
              <a:rPr lang="en-US" sz="1400" dirty="0"/>
              <a:t>, </a:t>
            </a:r>
            <a:r>
              <a:rPr lang="en-US" sz="1400" b="1" dirty="0"/>
              <a:t>Gulácsi L</a:t>
            </a:r>
            <a:r>
              <a:rPr lang="en-US" sz="1400" dirty="0"/>
              <a:t>, </a:t>
            </a:r>
            <a:r>
              <a:rPr lang="en-US" sz="1400" b="1" dirty="0"/>
              <a:t>Zrubka Z</a:t>
            </a:r>
            <a:r>
              <a:rPr lang="en-US" sz="1400" dirty="0"/>
              <a:t>. PNS32 Towards a Healthcare Cost Catalogue for Middle EAST and North Africa: A Systematic Review of Productivity Loss Costs Reported in Health Economic Publications between 1989-2019. </a:t>
            </a:r>
            <a:r>
              <a:rPr lang="en-US" sz="1400" i="1" dirty="0"/>
              <a:t>Value in Health. </a:t>
            </a:r>
            <a:r>
              <a:rPr lang="en-US" sz="1400" dirty="0"/>
              <a:t>2020;23:S649. doi:10.1016/j.jval.2020.08.1476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3"/>
              </a:rPr>
              <a:t>https://europe2020-ispor.ipostersessions.com/Default.aspx?s=C9-C4-10-A7-A1-53-1E-76-73-05-03-1A-40-00-35-D3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HU" sz="1400" dirty="0"/>
          </a:p>
          <a:p>
            <a:pPr marL="0" indent="0">
              <a:buNone/>
            </a:pPr>
            <a:endParaRPr lang="en-HU" sz="1400" dirty="0"/>
          </a:p>
          <a:p>
            <a:pPr marL="0" indent="0">
              <a:buNone/>
            </a:pPr>
            <a:endParaRPr lang="en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239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C46D-6953-0C41-B7A0-69E42B65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ISPOR Europe 2020 </a:t>
            </a:r>
            <a:r>
              <a:rPr lang="hu-HU" dirty="0" err="1"/>
              <a:t>abstracts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76F9-BE3F-A24D-A38A-A61606C6F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146031"/>
            <a:ext cx="11212512" cy="3708400"/>
          </a:xfrm>
        </p:spPr>
        <p:txBody>
          <a:bodyPr/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dirty="0" err="1"/>
              <a:t>Thema</a:t>
            </a:r>
            <a:r>
              <a:rPr lang="en-US" sz="1400" dirty="0"/>
              <a:t> M, </a:t>
            </a:r>
            <a:r>
              <a:rPr lang="en-US" sz="1400" dirty="0" err="1"/>
              <a:t>Rencz</a:t>
            </a:r>
            <a:r>
              <a:rPr lang="en-US" sz="1400" dirty="0"/>
              <a:t> F, Péntek M, </a:t>
            </a:r>
            <a:r>
              <a:rPr lang="en-US" sz="1400" dirty="0" err="1"/>
              <a:t>Brodszky</a:t>
            </a:r>
            <a:r>
              <a:rPr lang="en-US" sz="1400" dirty="0"/>
              <a:t> V. PNS45 Monetary Valuation of a QALY Based on Demographics, Health Status, Income and Well-Being in Hungary. </a:t>
            </a:r>
            <a:r>
              <a:rPr lang="en-US" sz="1400" i="1" dirty="0"/>
              <a:t>Value in Health. </a:t>
            </a:r>
            <a:r>
              <a:rPr lang="en-US" sz="1400" dirty="0"/>
              <a:t>2020;23:S651. doi:10.1016/j.jval.2020.08.1489</a:t>
            </a:r>
            <a:endParaRPr lang="en-HU" sz="1400" dirty="0"/>
          </a:p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Abu-Zahra T, </a:t>
            </a:r>
            <a:r>
              <a:rPr lang="en-US" sz="1400" dirty="0" err="1"/>
              <a:t>Almaaytah</a:t>
            </a:r>
            <a:r>
              <a:rPr lang="en-US" sz="1400" dirty="0"/>
              <a:t> A, </a:t>
            </a:r>
            <a:r>
              <a:rPr lang="en-US" sz="1400" b="1" dirty="0"/>
              <a:t>Péntek M</a:t>
            </a:r>
            <a:r>
              <a:rPr lang="en-US" sz="1400" dirty="0"/>
              <a:t>, </a:t>
            </a:r>
            <a:r>
              <a:rPr lang="en-US" sz="1400" b="1" dirty="0"/>
              <a:t>Gulácsi L</a:t>
            </a:r>
            <a:r>
              <a:rPr lang="en-US" sz="1400" dirty="0"/>
              <a:t>. PNS38 Towards a Healthcare Cost Catalogue for Middle EAST and North Africa: A Systematic Review of Costs Reported in Health Economic Publications from Jordan, Lebanon Palestine and Syria 1995-2019. </a:t>
            </a:r>
            <a:r>
              <a:rPr lang="en-US" sz="1400" i="1" dirty="0"/>
              <a:t>Value in Health. </a:t>
            </a:r>
            <a:r>
              <a:rPr lang="en-US" sz="1400" dirty="0"/>
              <a:t>2020;23:S650. doi:10.1016/j.jval.2020.08.1482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2"/>
              </a:rPr>
              <a:t>https://europe2020-ispor.ipostersessions.com/Default.aspx?s=02-D4-1D-7A-01-F7-57-72-95-D5-5F-C1-F3-38-15-ED</a:t>
            </a:r>
            <a:endParaRPr lang="en-HU" sz="1400" dirty="0"/>
          </a:p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dirty="0" err="1"/>
              <a:t>Alabdulkarim</a:t>
            </a:r>
            <a:r>
              <a:rPr lang="en-US" sz="1400" dirty="0"/>
              <a:t> HAA, </a:t>
            </a:r>
            <a:r>
              <a:rPr lang="en-US" sz="1400" b="1" dirty="0"/>
              <a:t>Péntek M</a:t>
            </a:r>
            <a:r>
              <a:rPr lang="en-US" sz="1400" dirty="0"/>
              <a:t>, </a:t>
            </a:r>
            <a:r>
              <a:rPr lang="en-US" sz="1400" b="1" dirty="0"/>
              <a:t>Gulácsi L</a:t>
            </a:r>
            <a:r>
              <a:rPr lang="en-US" sz="1400" dirty="0"/>
              <a:t>. PNS34 Towards a Healthcare Cost Catalogue for Middle EAST and North Africa: A Systematic Review of Costs Reported in Health Economic Publications from the GULF Region 1995-2019. </a:t>
            </a:r>
            <a:r>
              <a:rPr lang="en-US" sz="1400" i="1" dirty="0"/>
              <a:t>Value in Health. </a:t>
            </a:r>
            <a:r>
              <a:rPr lang="en-US" sz="1400" dirty="0"/>
              <a:t>2020;23:S649. doi:10.1016/j.jval.2020.08.1478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3"/>
              </a:rPr>
              <a:t>https://europe2020-ispor.ipostersessions.com/Default.aspx?s=33-B7-A9-F4-41-D3-3D-27-C6-1D-56-39-9A-D3-6B-3E</a:t>
            </a:r>
            <a:endParaRPr lang="en-HU" sz="1400" dirty="0"/>
          </a:p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Burrell A, </a:t>
            </a:r>
            <a:r>
              <a:rPr lang="en-US" sz="1400" dirty="0" err="1"/>
              <a:t>Asche</a:t>
            </a:r>
            <a:r>
              <a:rPr lang="en-US" sz="1400" dirty="0"/>
              <a:t> CV, </a:t>
            </a:r>
            <a:r>
              <a:rPr lang="en-US" sz="1400" dirty="0" err="1"/>
              <a:t>Vinuesa</a:t>
            </a:r>
            <a:r>
              <a:rPr lang="en-US" sz="1400" dirty="0"/>
              <a:t> L, </a:t>
            </a:r>
            <a:r>
              <a:rPr lang="en-US" sz="1400" dirty="0" err="1"/>
              <a:t>Zah</a:t>
            </a:r>
            <a:r>
              <a:rPr lang="en-US" sz="1400" dirty="0"/>
              <a:t> V, </a:t>
            </a:r>
            <a:r>
              <a:rPr lang="en-US" sz="1400" dirty="0" err="1"/>
              <a:t>Kolasa</a:t>
            </a:r>
            <a:r>
              <a:rPr lang="en-US" sz="1400" dirty="0"/>
              <a:t> K, </a:t>
            </a:r>
            <a:r>
              <a:rPr lang="en-US" sz="1400" dirty="0" err="1"/>
              <a:t>Redekop</a:t>
            </a:r>
            <a:r>
              <a:rPr lang="en-US" sz="1400" dirty="0"/>
              <a:t> K. PNS195 Piloting a Comprehensive Search for Definitions of Digital Health in the Grey Literature: Preliminary Results from a Systematic Scoping Review. </a:t>
            </a:r>
            <a:r>
              <a:rPr lang="en-US" sz="1400" i="1" dirty="0"/>
              <a:t>Value in Health. </a:t>
            </a:r>
            <a:r>
              <a:rPr lang="en-US" sz="1400" dirty="0"/>
              <a:t>2020;23:S673-S674. doi:10.1016/j.jval.2020.08.1639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4"/>
              </a:rPr>
              <a:t>https://europe2020-ispor.ipostersessions.com/Default.aspx?s=3F-24-A0-E1-F3-17-ED-6F-64-F3-47-6B-A9-91-AE-4A</a:t>
            </a:r>
            <a:endParaRPr lang="en-HU" sz="1400" dirty="0"/>
          </a:p>
          <a:p>
            <a:pPr marL="0" indent="0">
              <a:buNone/>
            </a:pPr>
            <a:endParaRPr lang="en-HU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endParaRPr lang="hu-HU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66A5-E48A-EE46-99D3-4AB95CB29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979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C371-2893-C142-928F-447C8D10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ISPOR Europe 2020 </a:t>
            </a:r>
            <a:r>
              <a:rPr lang="hu-HU" dirty="0" err="1"/>
              <a:t>abstracts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885AF-7C83-C441-A58D-34CBAECC2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dirty="0" err="1"/>
              <a:t>Fgaier</a:t>
            </a:r>
            <a:r>
              <a:rPr lang="en-US" sz="1400" dirty="0"/>
              <a:t> M, </a:t>
            </a:r>
            <a:r>
              <a:rPr lang="en-US" sz="1400" dirty="0" err="1"/>
              <a:t>Atitallah</a:t>
            </a:r>
            <a:r>
              <a:rPr lang="en-US" sz="1400" dirty="0"/>
              <a:t> A, Mahdi Abid M, </a:t>
            </a:r>
            <a:r>
              <a:rPr lang="en-US" sz="1400" b="1" dirty="0"/>
              <a:t>Péntek M, Gulácsi L</a:t>
            </a:r>
            <a:r>
              <a:rPr lang="en-US" sz="1400" dirty="0"/>
              <a:t>. PNS19 Towards a Healthcare Cost Catalogue for Middle EAST and North Africa: A Systematic Review of Costs Reported in Health Economic Publications from Algeria, Libya, Morocco and Tunisia 1995-2019. </a:t>
            </a:r>
            <a:r>
              <a:rPr lang="en-US" sz="1400" i="1" dirty="0"/>
              <a:t>Value in Health. </a:t>
            </a:r>
            <a:r>
              <a:rPr lang="en-US" sz="1400" dirty="0"/>
              <a:t>2020;23:S647. doi:10.1016/j.jval.2020.08.1463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hlinkClick r:id="rId2"/>
              </a:rPr>
              <a:t>https://europe2020-ispor.ipostersessions.com/Default.aspx?s=9F-83-F8-9C-E1-3D-CD-6A-B4-C2-99-B2-CE-28-8E-26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dirty="0" err="1"/>
              <a:t>Mhanna</a:t>
            </a:r>
            <a:r>
              <a:rPr lang="en-US" sz="1400" dirty="0"/>
              <a:t> L, Bassem </a:t>
            </a:r>
            <a:r>
              <a:rPr lang="en-US" sz="1400" dirty="0" err="1"/>
              <a:t>Chmaissani</a:t>
            </a:r>
            <a:r>
              <a:rPr lang="en-US" sz="1400" dirty="0"/>
              <a:t> M, </a:t>
            </a:r>
            <a:r>
              <a:rPr lang="en-US" sz="1400" b="1" dirty="0"/>
              <a:t>Péntek M, Gulácsi L</a:t>
            </a:r>
            <a:r>
              <a:rPr lang="en-US" sz="1400" dirty="0"/>
              <a:t>. PNS20 Towards a Healthcare Cost Catalogue for Middle EAST and North Africa: A Systematic Review of Costs Reported in Health Economic Publications from Egypt 1995-2019. </a:t>
            </a:r>
            <a:r>
              <a:rPr lang="en-US" sz="1400" i="1" dirty="0"/>
              <a:t>Value in Health. </a:t>
            </a:r>
            <a:r>
              <a:rPr lang="en-US" sz="1400" dirty="0"/>
              <a:t>2020;23:S647. doi:10.1016/j.jval.2020.08.1464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hlinkClick r:id="rId3"/>
              </a:rPr>
              <a:t>https://europe2020-ispor.ipostersessions.com/Default.aspx?s=D3-89-0B-4F-07-6D-87-B0-4F-DA-B4-06-92-C6-94-E2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Zrubka Z</a:t>
            </a:r>
            <a:r>
              <a:rPr lang="en-US" sz="1400" dirty="0"/>
              <a:t>, </a:t>
            </a:r>
            <a:r>
              <a:rPr lang="en-US" sz="1400" dirty="0" err="1"/>
              <a:t>Vékás</a:t>
            </a:r>
            <a:r>
              <a:rPr lang="en-US" sz="1400" dirty="0"/>
              <a:t> P, </a:t>
            </a:r>
            <a:r>
              <a:rPr lang="en-US" sz="1400" dirty="0" err="1"/>
              <a:t>Németh</a:t>
            </a:r>
            <a:r>
              <a:rPr lang="en-US" sz="1400" dirty="0"/>
              <a:t> P, </a:t>
            </a:r>
            <a:r>
              <a:rPr lang="en-US" sz="1400" dirty="0" err="1"/>
              <a:t>Dobos</a:t>
            </a:r>
            <a:r>
              <a:rPr lang="en-US" sz="1400" dirty="0"/>
              <a:t> </a:t>
            </a:r>
            <a:r>
              <a:rPr lang="en-US" sz="1400" dirty="0" err="1"/>
              <a:t>Á</a:t>
            </a:r>
            <a:r>
              <a:rPr lang="en-US" sz="1400" dirty="0"/>
              <a:t>, Hajdu O, </a:t>
            </a:r>
            <a:r>
              <a:rPr lang="en-US" sz="1400" dirty="0" err="1"/>
              <a:t>Kovács</a:t>
            </a:r>
            <a:r>
              <a:rPr lang="en-US" sz="1400" dirty="0"/>
              <a:t> L, </a:t>
            </a:r>
            <a:r>
              <a:rPr lang="en-US" sz="1400" b="1" dirty="0"/>
              <a:t>Péntek M, Gulácsi L</a:t>
            </a:r>
            <a:r>
              <a:rPr lang="en-US" sz="1400" dirty="0"/>
              <a:t>. PNS251 Psychometric Properties of the Hungarian Language Version of the 13-ITEM Patient Activation Measure (PAM-13) in an Online Sample of the Adult General Population. </a:t>
            </a:r>
            <a:r>
              <a:rPr lang="en-US" sz="1400" i="1" dirty="0"/>
              <a:t>Value in Health. </a:t>
            </a:r>
            <a:r>
              <a:rPr lang="en-US" sz="1400" dirty="0"/>
              <a:t>2020;23. doi:10.1016/j.jval.2020.08.1695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>
                <a:hlinkClick r:id="rId4"/>
              </a:rPr>
              <a:t>https://europe2020-ispor.ipostersessions.com/Default.aspx?s=F5-67-16-AF-55-EB-42-9A-CE-8D-A6-FD-31-29-2D-4E</a:t>
            </a: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492D0-2CC5-3C41-8E17-105C0B1423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312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Hungarian 2020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89744" y="2337345"/>
            <a:ext cx="11212512" cy="3708400"/>
          </a:xfrm>
        </p:spPr>
        <p:txBody>
          <a:bodyPr/>
          <a:lstStyle/>
          <a:p>
            <a:pPr marL="0" indent="0">
              <a:buNone/>
            </a:pPr>
            <a:r>
              <a:rPr lang="hu-HU" sz="1400" b="1" dirty="0"/>
              <a:t>Péntek Márta dr., </a:t>
            </a:r>
            <a:r>
              <a:rPr lang="hu-HU" sz="1400" b="1" dirty="0" err="1"/>
              <a:t>Beretzky</a:t>
            </a:r>
            <a:r>
              <a:rPr lang="hu-HU" sz="1400" b="1" dirty="0"/>
              <a:t> Zsuzsanna</a:t>
            </a:r>
            <a:r>
              <a:rPr lang="hu-HU" sz="1400" dirty="0"/>
              <a:t>, dr., </a:t>
            </a:r>
            <a:r>
              <a:rPr lang="hu-HU" sz="1400" dirty="0" err="1"/>
              <a:t>Brodszky</a:t>
            </a:r>
            <a:r>
              <a:rPr lang="hu-HU" sz="1400" dirty="0"/>
              <a:t> Valentin  Szabó Attila dr., Kovács Levente, Kincses Áron dr., </a:t>
            </a:r>
            <a:r>
              <a:rPr lang="hu-HU" sz="1400" b="1" dirty="0"/>
              <a:t>Baji Petra, Zrubka Zsombor </a:t>
            </a:r>
            <a:r>
              <a:rPr lang="hu-HU" sz="1400" dirty="0"/>
              <a:t>dr., </a:t>
            </a:r>
            <a:r>
              <a:rPr lang="hu-HU" sz="1400" dirty="0" err="1"/>
              <a:t>Rencz</a:t>
            </a:r>
            <a:r>
              <a:rPr lang="hu-HU" sz="1400" dirty="0"/>
              <a:t> Fanni dr., </a:t>
            </a:r>
            <a:r>
              <a:rPr lang="hu-HU" sz="1400" b="1" dirty="0"/>
              <a:t>Gulácsi László dr.</a:t>
            </a:r>
            <a:r>
              <a:rPr lang="hu-HU" sz="1400" dirty="0"/>
              <a:t>,</a:t>
            </a:r>
            <a:r>
              <a:rPr lang="hu-HU" sz="1400" b="1" dirty="0"/>
              <a:t> </a:t>
            </a:r>
            <a:r>
              <a:rPr lang="hu-HU" sz="1400" dirty="0"/>
              <a:t>A magyarországi lakosság egészséggel összefüggő munkaképessége: keresztmetszeti reprezentatív felmérés a Munkaképességre és Tevékenységcsökkenésre vonatkozó kérdőívvel </a:t>
            </a:r>
            <a:r>
              <a:rPr lang="en-US" sz="1400" dirty="0"/>
              <a:t>[Health-related productivity of the Hungarian population. A cross-sectional survey]</a:t>
            </a:r>
            <a:r>
              <a:rPr lang="hu-HU" sz="1400" dirty="0"/>
              <a:t>, Orvosi Hetilap 2020 Sep;161(36):1522-1533</a:t>
            </a:r>
            <a:r>
              <a:rPr lang="hu-HU" sz="1400" b="1" dirty="0"/>
              <a:t>, IF: </a:t>
            </a:r>
            <a:r>
              <a:rPr lang="hu-HU" sz="1400" b="1" dirty="0" err="1"/>
              <a:t>Scimago</a:t>
            </a:r>
            <a:r>
              <a:rPr lang="hu-HU" sz="1400" b="1" dirty="0"/>
              <a:t> Q3 </a:t>
            </a:r>
          </a:p>
          <a:p>
            <a:pPr marL="0" indent="0">
              <a:buNone/>
            </a:pPr>
            <a:r>
              <a:rPr lang="hu-HU" sz="1400" b="1" dirty="0"/>
              <a:t>Zrubka Zsombor, </a:t>
            </a:r>
            <a:r>
              <a:rPr lang="hu-HU" sz="1400" dirty="0"/>
              <a:t>Dr. Kincses Áron,</a:t>
            </a:r>
            <a:r>
              <a:rPr lang="hu-HU" sz="1400" b="1" dirty="0"/>
              <a:t> Gulácsi László, Kovács Levente, Péntek Márta, </a:t>
            </a:r>
            <a:r>
              <a:rPr lang="hu-HU" sz="1400" dirty="0"/>
              <a:t>Az élettartammal és időskori betegségteherrel kapcsolatos szubjektív várakozások, Orvosi Hetilap 2021, 162 (23): 911-923 (</a:t>
            </a:r>
            <a:r>
              <a:rPr lang="hu-HU" sz="1400" u="sng" dirty="0" err="1"/>
              <a:t>accepted</a:t>
            </a:r>
            <a:r>
              <a:rPr lang="hu-HU" sz="1400" u="sng" dirty="0"/>
              <a:t> </a:t>
            </a:r>
            <a:r>
              <a:rPr lang="hu-HU" sz="1400" u="sng" dirty="0" err="1"/>
              <a:t>for</a:t>
            </a:r>
            <a:r>
              <a:rPr lang="hu-HU" sz="1400" u="sng" dirty="0"/>
              <a:t> </a:t>
            </a:r>
            <a:r>
              <a:rPr lang="hu-HU" sz="1400" u="sng" dirty="0" err="1"/>
              <a:t>publication</a:t>
            </a:r>
            <a:r>
              <a:rPr lang="hu-HU" sz="1400" u="sng" dirty="0"/>
              <a:t>: 29 December, 2020</a:t>
            </a:r>
            <a:r>
              <a:rPr lang="hu-HU" sz="1400" dirty="0"/>
              <a:t>)</a:t>
            </a:r>
            <a:r>
              <a:rPr lang="hu-HU" sz="1400" b="1" dirty="0"/>
              <a:t>, IF (2020): 0.497 </a:t>
            </a:r>
            <a:r>
              <a:rPr lang="hu-HU" sz="1400" b="1" dirty="0" err="1"/>
              <a:t>Scimago</a:t>
            </a:r>
            <a:r>
              <a:rPr lang="hu-HU" sz="1400" b="1" dirty="0"/>
              <a:t> Q3 </a:t>
            </a: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057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Conference</a:t>
            </a:r>
            <a:r>
              <a:rPr lang="hu-HU" dirty="0"/>
              <a:t> </a:t>
            </a:r>
            <a:r>
              <a:rPr lang="hu-HU" dirty="0" err="1"/>
              <a:t>presentations</a:t>
            </a:r>
            <a:r>
              <a:rPr lang="hu-HU" dirty="0"/>
              <a:t> in English 2020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25985"/>
            <a:ext cx="11212512" cy="41014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Corvinus Health Policy and Health Economics </a:t>
            </a:r>
            <a:r>
              <a:rPr lang="hu-HU" sz="1200" b="1" dirty="0" err="1"/>
              <a:t>Conference</a:t>
            </a:r>
            <a:r>
              <a:rPr lang="hu-HU" sz="1200" b="1" dirty="0"/>
              <a:t> Series 2020/1</a:t>
            </a:r>
            <a:r>
              <a:rPr lang="hu-HU" sz="1200" dirty="0"/>
              <a:t> The </a:t>
            </a:r>
            <a:r>
              <a:rPr lang="hu-HU" sz="1200" dirty="0" err="1"/>
              <a:t>value</a:t>
            </a:r>
            <a:r>
              <a:rPr lang="hu-HU" sz="1200" dirty="0"/>
              <a:t> of </a:t>
            </a:r>
            <a:r>
              <a:rPr lang="hu-HU" sz="1200" dirty="0" err="1"/>
              <a:t>digital</a:t>
            </a:r>
            <a:r>
              <a:rPr lang="hu-HU" sz="1200" dirty="0"/>
              <a:t> </a:t>
            </a:r>
            <a:r>
              <a:rPr lang="hu-HU" sz="1200" dirty="0" err="1"/>
              <a:t>health</a:t>
            </a:r>
            <a:r>
              <a:rPr lang="hu-HU" sz="1200" dirty="0"/>
              <a:t> - Is </a:t>
            </a:r>
            <a:r>
              <a:rPr lang="hu-HU" sz="1200" dirty="0" err="1"/>
              <a:t>health</a:t>
            </a:r>
            <a:r>
              <a:rPr lang="hu-HU" sz="1200" dirty="0"/>
              <a:t> </a:t>
            </a:r>
            <a:r>
              <a:rPr lang="hu-HU" sz="1200" dirty="0" err="1"/>
              <a:t>economics</a:t>
            </a:r>
            <a:r>
              <a:rPr lang="hu-HU" sz="1200" dirty="0"/>
              <a:t> </a:t>
            </a:r>
            <a:r>
              <a:rPr lang="hu-HU" sz="1200" dirty="0" err="1"/>
              <a:t>ready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digital</a:t>
            </a:r>
            <a:r>
              <a:rPr lang="hu-HU" sz="1200" dirty="0"/>
              <a:t> </a:t>
            </a:r>
            <a:r>
              <a:rPr lang="hu-HU" sz="1200" dirty="0" err="1"/>
              <a:t>transformation</a:t>
            </a:r>
            <a:r>
              <a:rPr lang="hu-HU" sz="1200" dirty="0"/>
              <a:t>? </a:t>
            </a:r>
            <a:r>
              <a:rPr lang="hu-HU" sz="1200" dirty="0" err="1"/>
              <a:t>February</a:t>
            </a:r>
            <a:r>
              <a:rPr lang="hu-HU" sz="1200" dirty="0"/>
              <a:t> 25th, 2020 Corvinus University of Budapest, 2020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 err="1"/>
              <a:t>Conference</a:t>
            </a:r>
            <a:r>
              <a:rPr lang="hu-HU" sz="1200" dirty="0"/>
              <a:t> </a:t>
            </a:r>
            <a:r>
              <a:rPr lang="hu-HU" sz="1200" dirty="0" err="1"/>
              <a:t>chairperson</a:t>
            </a:r>
            <a:r>
              <a:rPr lang="hu-HU" sz="1200" dirty="0"/>
              <a:t>: </a:t>
            </a:r>
            <a:r>
              <a:rPr lang="hu-HU" sz="1200" b="1" dirty="0"/>
              <a:t>Prof. Márta Péntek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Zsombor Zrubka,  </a:t>
            </a:r>
            <a:r>
              <a:rPr lang="hu-HU" sz="1200" dirty="0" err="1"/>
              <a:t>Patient-reported</a:t>
            </a:r>
            <a:r>
              <a:rPr lang="hu-HU" sz="1200" dirty="0"/>
              <a:t> </a:t>
            </a:r>
            <a:r>
              <a:rPr lang="hu-HU" sz="1200" dirty="0" err="1"/>
              <a:t>outcomes</a:t>
            </a:r>
            <a:r>
              <a:rPr lang="hu-HU" sz="1200" dirty="0"/>
              <a:t> in </a:t>
            </a:r>
            <a:r>
              <a:rPr lang="hu-HU" sz="1200" dirty="0" err="1"/>
              <a:t>digital</a:t>
            </a:r>
            <a:r>
              <a:rPr lang="hu-HU" sz="1200" dirty="0"/>
              <a:t> </a:t>
            </a:r>
            <a:r>
              <a:rPr lang="hu-HU" sz="1200" dirty="0" err="1"/>
              <a:t>health</a:t>
            </a: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Petra Baji, László Gulácsi, </a:t>
            </a:r>
            <a:r>
              <a:rPr lang="hu-HU" sz="1200" dirty="0" err="1"/>
              <a:t>Setting</a:t>
            </a:r>
            <a:r>
              <a:rPr lang="hu-HU" sz="1200" dirty="0"/>
              <a:t> </a:t>
            </a:r>
            <a:r>
              <a:rPr lang="hu-HU" sz="1200" dirty="0" err="1"/>
              <a:t>up</a:t>
            </a:r>
            <a:r>
              <a:rPr lang="hu-HU" sz="1200" dirty="0"/>
              <a:t> an HTA </a:t>
            </a:r>
            <a:r>
              <a:rPr lang="hu-HU" sz="1200" dirty="0" err="1"/>
              <a:t>study</a:t>
            </a:r>
            <a:r>
              <a:rPr lang="hu-HU" sz="1200" dirty="0"/>
              <a:t> in </a:t>
            </a:r>
            <a:r>
              <a:rPr lang="hu-HU" sz="1200" dirty="0" err="1"/>
              <a:t>different</a:t>
            </a:r>
            <a:r>
              <a:rPr lang="hu-HU" sz="1200" dirty="0"/>
              <a:t> context, Open </a:t>
            </a:r>
            <a:r>
              <a:rPr lang="hu-HU" sz="1200" dirty="0" err="1"/>
              <a:t>Medical</a:t>
            </a:r>
            <a:r>
              <a:rPr lang="hu-HU" sz="1200" dirty="0"/>
              <a:t> Institute OMINAR, </a:t>
            </a:r>
            <a:r>
              <a:rPr lang="hu-HU" sz="1200" dirty="0" err="1"/>
              <a:t>Economic</a:t>
            </a:r>
            <a:r>
              <a:rPr lang="hu-HU" sz="1200" dirty="0"/>
              <a:t> </a:t>
            </a:r>
            <a:r>
              <a:rPr lang="hu-HU" sz="1200" dirty="0" err="1"/>
              <a:t>Evaluation</a:t>
            </a:r>
            <a:r>
              <a:rPr lang="hu-HU" sz="1200" dirty="0"/>
              <a:t> in </a:t>
            </a:r>
            <a:r>
              <a:rPr lang="hu-HU" sz="1200" dirty="0" err="1"/>
              <a:t>Healthcare</a:t>
            </a:r>
            <a:r>
              <a:rPr lang="hu-HU" sz="1200" dirty="0"/>
              <a:t>, November 25-26, 2020, </a:t>
            </a:r>
            <a:r>
              <a:rPr lang="hu-HU" sz="1200" dirty="0" err="1"/>
              <a:t>Sazburg</a:t>
            </a:r>
            <a:r>
              <a:rPr lang="hu-HU" sz="1200" dirty="0"/>
              <a:t>, Ausztria - </a:t>
            </a:r>
            <a:r>
              <a:rPr lang="en-US" sz="1200" dirty="0"/>
              <a:t>Organized by ASPHER Working Group on Economic Evaluation in Healthcare in Europe and Maastricht University, School for Public Health and Primary Care (CAPHRI)</a:t>
            </a: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b="1" dirty="0"/>
              <a:t>Zsombor Zrubka, László Gulácsi</a:t>
            </a:r>
            <a:r>
              <a:rPr lang="en-GB" sz="1200" dirty="0"/>
              <a:t>: Health Outcomes Measurement in Economic Evaluation 2nd International Pharmacoeconomics Forum, 13-14th November 2020, Riyadh </a:t>
            </a: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Gulácsi László, </a:t>
            </a:r>
            <a:r>
              <a:rPr lang="en-US" sz="1200" dirty="0"/>
              <a:t>The role of Pharmacoeconomics in approval of new medications</a:t>
            </a:r>
            <a:r>
              <a:rPr lang="hu-HU" sz="1200" dirty="0"/>
              <a:t>, </a:t>
            </a:r>
            <a:r>
              <a:rPr lang="en-US" sz="1200" dirty="0"/>
              <a:t>Evidence Based Medicine and Health Economics Application in the Healthcare system in Jordan</a:t>
            </a:r>
            <a:r>
              <a:rPr lang="hu-HU" sz="1200" dirty="0"/>
              <a:t>, </a:t>
            </a:r>
            <a:r>
              <a:rPr lang="en-US" sz="1200" dirty="0"/>
              <a:t>December 10, 2020</a:t>
            </a:r>
            <a:r>
              <a:rPr lang="hu-HU" sz="1200" dirty="0"/>
              <a:t>, </a:t>
            </a:r>
            <a:r>
              <a:rPr lang="en-US" sz="1200" dirty="0"/>
              <a:t>Amman, Jordan</a:t>
            </a:r>
            <a:r>
              <a:rPr lang="hu-HU" sz="1200" dirty="0"/>
              <a:t>, </a:t>
            </a:r>
            <a:r>
              <a:rPr lang="en-US" sz="1200" dirty="0"/>
              <a:t>Fairmont Hotel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Gulácsi László</a:t>
            </a:r>
            <a:r>
              <a:rPr lang="hu-HU" sz="1200" dirty="0"/>
              <a:t>, </a:t>
            </a:r>
            <a:r>
              <a:rPr lang="en-US" sz="1200" dirty="0"/>
              <a:t>The tools for Pharmacoeconomics application in pricing</a:t>
            </a:r>
            <a:r>
              <a:rPr lang="hu-HU" sz="1200" dirty="0"/>
              <a:t>, </a:t>
            </a:r>
            <a:r>
              <a:rPr lang="en-US" sz="1200" dirty="0"/>
              <a:t>Evidence Based Medicine and Health Economics Application in the Healthcare system in Jordan</a:t>
            </a:r>
            <a:r>
              <a:rPr lang="hu-HU" sz="1200" dirty="0"/>
              <a:t>, </a:t>
            </a:r>
            <a:r>
              <a:rPr lang="en-US" sz="1200" dirty="0"/>
              <a:t>December 10, 2020</a:t>
            </a:r>
            <a:r>
              <a:rPr lang="hu-HU" sz="1200" dirty="0"/>
              <a:t>, </a:t>
            </a:r>
            <a:r>
              <a:rPr lang="en-US" sz="1200" dirty="0"/>
              <a:t>Amman, Jordan</a:t>
            </a:r>
            <a:r>
              <a:rPr lang="hu-HU" sz="1200" dirty="0"/>
              <a:t>, </a:t>
            </a:r>
            <a:r>
              <a:rPr lang="en-US" sz="1200" dirty="0"/>
              <a:t>Fairmont Hotel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79607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Conferences in </a:t>
            </a:r>
            <a:r>
              <a:rPr lang="hu-HU" dirty="0" err="1"/>
              <a:t>Hungarian</a:t>
            </a:r>
            <a:r>
              <a:rPr lang="hu-HU" dirty="0"/>
              <a:t> 2020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25985"/>
            <a:ext cx="11212512" cy="41014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Gulácsi László, </a:t>
            </a:r>
            <a:r>
              <a:rPr lang="hu-HU" sz="1200" dirty="0"/>
              <a:t>A költség-haszon elemzések célja, története, módszertana; EU-OSHA új módszertani koncepciója, 2020. március 12.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Az Innovációs és Technológiai Minisztérium (ITM) Munkavédelmi Főosztály EU-OSHA Nemzeti Fókuszpont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http://www.ommf.gov.hu/index.php?akt_menu=540&amp;hir_reszlet=731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Dr. Zrubka Zsombor, </a:t>
            </a:r>
            <a:r>
              <a:rPr lang="hu-HU" sz="1200" dirty="0"/>
              <a:t>Az egészségügyben megvalósított beavatkozások megtérülése; fenntartható foglalkoztatás; társadalmi hatások, 2020. március 12. Az Innovációs és Technológiai Minisztérium (ITM) Munkavédelmi Főosztály EU-OSHA Nemzeti Fókuszpont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200" dirty="0"/>
              <a:t>http://www.ommf.gov.hu/index.php?akt_menu=540&amp;hir_reszlet=731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Dr. Zrubka Zsombor, </a:t>
            </a:r>
            <a:r>
              <a:rPr lang="hu-HU" sz="1200" dirty="0"/>
              <a:t>A digitális intervenciók társadalmi és gazdasági haszna, Digital Health Summit, 2020. </a:t>
            </a:r>
            <a:r>
              <a:rPr lang="hu-HU" sz="1200" dirty="0" err="1"/>
              <a:t>febr</a:t>
            </a:r>
            <a:r>
              <a:rPr lang="hu-HU" sz="1200" dirty="0"/>
              <a:t> 27. BMC (Budapest Music Center)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Gulácsi László, </a:t>
            </a:r>
            <a:r>
              <a:rPr lang="hu-HU" sz="1200" dirty="0"/>
              <a:t>Az egészségügyi technológiaelemzés szerepe a társadalmi szintű haszon optimalizálásában, </a:t>
            </a:r>
            <a:r>
              <a:rPr lang="hu-HU" sz="1200" dirty="0" err="1"/>
              <a:t>Congressus</a:t>
            </a:r>
            <a:r>
              <a:rPr lang="hu-HU" sz="1200" dirty="0"/>
              <a:t> </a:t>
            </a:r>
            <a:r>
              <a:rPr lang="hu-HU" sz="1200" dirty="0" err="1"/>
              <a:t>Pharmaceuticus</a:t>
            </a:r>
            <a:r>
              <a:rPr lang="hu-HU" sz="1200" dirty="0"/>
              <a:t> Hungaricus XVI. Ülés, </a:t>
            </a:r>
            <a:r>
              <a:rPr lang="hu-HU" sz="1200" dirty="0" err="1"/>
              <a:t>Klinkkai</a:t>
            </a:r>
            <a:r>
              <a:rPr lang="hu-HU" sz="1200" dirty="0"/>
              <a:t> vizsgálatok, biológiai gyógyszerfejlesztés, 2020. </a:t>
            </a:r>
            <a:r>
              <a:rPr lang="hu-HU" sz="1200" dirty="0" err="1"/>
              <a:t>szetember</a:t>
            </a:r>
            <a:r>
              <a:rPr lang="hu-HU" sz="1200" dirty="0"/>
              <a:t>. 10. Debrecen.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Péntek Márta</a:t>
            </a:r>
            <a:r>
              <a:rPr lang="hu-HU" sz="1200" dirty="0"/>
              <a:t>, Poór Gyula, Dobos Ágota, Brodszky Valentin, </a:t>
            </a:r>
            <a:r>
              <a:rPr lang="hu-HU" sz="1200" b="1" dirty="0"/>
              <a:t>Zrubka Zsombor, Baji Petra</a:t>
            </a:r>
            <a:r>
              <a:rPr lang="hu-HU" sz="1200" dirty="0"/>
              <a:t>, </a:t>
            </a:r>
            <a:r>
              <a:rPr lang="hu-HU" sz="1200" b="1" dirty="0"/>
              <a:t>Gulácsi László, </a:t>
            </a:r>
            <a:r>
              <a:rPr lang="hu-HU" sz="1200" dirty="0"/>
              <a:t>A </a:t>
            </a:r>
            <a:r>
              <a:rPr lang="hu-HU" sz="1200" dirty="0" err="1"/>
              <a:t>Musculoskeletal</a:t>
            </a:r>
            <a:r>
              <a:rPr lang="hu-HU" sz="1200" dirty="0"/>
              <a:t> Health </a:t>
            </a:r>
            <a:r>
              <a:rPr lang="hu-HU" sz="1200" dirty="0" err="1"/>
              <a:t>Questionnaire</a:t>
            </a:r>
            <a:r>
              <a:rPr lang="hu-HU" sz="1200" dirty="0"/>
              <a:t> (MSK-HQ) mérce magyar verziójának validálása lakossági felmérés keretében. Magyar Reumatológusok Egyesülete Vándorgyűlése, online, 2020, október 16.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Péntek Márta</a:t>
            </a:r>
            <a:r>
              <a:rPr lang="hu-HU" sz="1200" dirty="0"/>
              <a:t>, Poór Gyula, </a:t>
            </a:r>
            <a:r>
              <a:rPr lang="hu-HU" sz="1200" b="1" dirty="0"/>
              <a:t>Zrubka Zsombor, Gulácsi László</a:t>
            </a:r>
            <a:r>
              <a:rPr lang="hu-HU" sz="1200" dirty="0"/>
              <a:t>, Dobos Ágota, Farkas Miklós, </a:t>
            </a:r>
            <a:r>
              <a:rPr lang="hu-HU" sz="1200" b="1" dirty="0"/>
              <a:t>Baji Petra</a:t>
            </a:r>
            <a:r>
              <a:rPr lang="hu-HU" sz="1200" dirty="0"/>
              <a:t>. Lakossági normaértékek a Health </a:t>
            </a:r>
            <a:r>
              <a:rPr lang="hu-HU" sz="1200" dirty="0" err="1"/>
              <a:t>Assessment</a:t>
            </a:r>
            <a:r>
              <a:rPr lang="hu-HU" sz="1200" dirty="0"/>
              <a:t> </a:t>
            </a:r>
            <a:r>
              <a:rPr lang="hu-HU" sz="1200" dirty="0" err="1"/>
              <a:t>Questionnaire</a:t>
            </a:r>
            <a:r>
              <a:rPr lang="hu-HU" sz="1200" dirty="0"/>
              <a:t> </a:t>
            </a:r>
            <a:r>
              <a:rPr lang="hu-HU" sz="1200" dirty="0" err="1"/>
              <a:t>Disability</a:t>
            </a:r>
            <a:r>
              <a:rPr lang="hu-HU" sz="1200" dirty="0"/>
              <a:t> Index (HAQ-DI) mércével Magyarországon. (poszterelőadás). Magyar Reumatológusok Egyesülete Vándorgyűlése, online, 2020, október 16.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200" b="1" dirty="0"/>
              <a:t>Gulácsi László</a:t>
            </a:r>
            <a:r>
              <a:rPr lang="hu-HU" sz="1200" dirty="0"/>
              <a:t>, Népbetegségek statisztikai követése, MKT-MTT </a:t>
            </a:r>
            <a:r>
              <a:rPr lang="hu-HU" sz="1200" dirty="0" err="1"/>
              <a:t>Kardiopulmonális</a:t>
            </a:r>
            <a:r>
              <a:rPr lang="hu-HU" sz="1200" dirty="0"/>
              <a:t> Szekció 24. ülése és MTT Légzésrehabilitációs Szekcióülés, 2020. november 16-20. 18:00 – 20:00</a:t>
            </a:r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54541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1/2019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400" b="1" dirty="0"/>
              <a:t>László Gulácsi, Zsombor Zrubka</a:t>
            </a:r>
            <a:r>
              <a:rPr lang="hu-HU" sz="1400" dirty="0"/>
              <a:t>, Valentin </a:t>
            </a:r>
            <a:r>
              <a:rPr lang="hu-HU" sz="1400" dirty="0" err="1"/>
              <a:t>Brodszky</a:t>
            </a:r>
            <a:r>
              <a:rPr lang="hu-HU" sz="1400" dirty="0"/>
              <a:t>, Fanni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dirty="0" err="1"/>
              <a:t>Rieke</a:t>
            </a:r>
            <a:r>
              <a:rPr lang="hu-HU" sz="1400" dirty="0"/>
              <a:t> </a:t>
            </a:r>
            <a:r>
              <a:rPr lang="hu-HU" sz="1400" dirty="0" err="1"/>
              <a:t>Alten</a:t>
            </a:r>
            <a:r>
              <a:rPr lang="hu-HU" sz="1400" dirty="0"/>
              <a:t>, Zoltán Szekanecz, and </a:t>
            </a:r>
            <a:r>
              <a:rPr lang="hu-HU" sz="1400" b="1" dirty="0"/>
              <a:t>Márta Péntek</a:t>
            </a:r>
            <a:r>
              <a:rPr lang="hu-HU" sz="1400" dirty="0"/>
              <a:t>, Long-Term </a:t>
            </a:r>
            <a:r>
              <a:rPr lang="hu-HU" sz="1400" dirty="0" err="1"/>
              <a:t>Efficacy</a:t>
            </a:r>
            <a:r>
              <a:rPr lang="hu-HU" sz="1400" dirty="0"/>
              <a:t> of Tumor </a:t>
            </a:r>
            <a:r>
              <a:rPr lang="hu-HU" sz="1400" dirty="0" err="1"/>
              <a:t>Necrosis</a:t>
            </a:r>
            <a:r>
              <a:rPr lang="hu-HU" sz="1400" dirty="0"/>
              <a:t> </a:t>
            </a:r>
            <a:r>
              <a:rPr lang="hu-HU" sz="1400" dirty="0" err="1"/>
              <a:t>Factor</a:t>
            </a:r>
            <a:r>
              <a:rPr lang="hu-HU" sz="1400" dirty="0"/>
              <a:t> </a:t>
            </a:r>
            <a:r>
              <a:rPr lang="hu-HU" sz="1400" dirty="0" err="1"/>
              <a:t>Inhibitors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Treatment</a:t>
            </a:r>
            <a:r>
              <a:rPr lang="hu-HU" sz="1400" dirty="0"/>
              <a:t> of </a:t>
            </a:r>
            <a:r>
              <a:rPr lang="hu-HU" sz="1400" dirty="0" err="1"/>
              <a:t>Methotrexate-Naïve</a:t>
            </a:r>
            <a:r>
              <a:rPr lang="hu-HU" sz="1400" dirty="0"/>
              <a:t> Rheumatoid </a:t>
            </a:r>
            <a:r>
              <a:rPr lang="hu-HU" sz="1400" dirty="0" err="1"/>
              <a:t>Arthritis</a:t>
            </a:r>
            <a:r>
              <a:rPr lang="hu-HU" sz="1400" dirty="0"/>
              <a:t>: </a:t>
            </a:r>
            <a:r>
              <a:rPr lang="hu-HU" sz="1400" dirty="0" err="1"/>
              <a:t>Systematic</a:t>
            </a:r>
            <a:r>
              <a:rPr lang="hu-HU" sz="1400" dirty="0"/>
              <a:t> </a:t>
            </a:r>
            <a:r>
              <a:rPr lang="hu-HU" sz="1400" dirty="0" err="1"/>
              <a:t>Literature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 and </a:t>
            </a:r>
            <a:r>
              <a:rPr lang="hu-HU" sz="1400" dirty="0" err="1"/>
              <a:t>Meta-Analysis</a:t>
            </a:r>
            <a:r>
              <a:rPr lang="hu-HU" sz="1400" dirty="0"/>
              <a:t>, </a:t>
            </a:r>
            <a:r>
              <a:rPr lang="hu-HU" sz="1400" dirty="0" err="1"/>
              <a:t>Advances</a:t>
            </a:r>
            <a:r>
              <a:rPr lang="hu-HU" sz="1400" dirty="0"/>
              <a:t> in </a:t>
            </a:r>
            <a:r>
              <a:rPr lang="hu-HU" sz="1400" dirty="0" err="1"/>
              <a:t>Therapy</a:t>
            </a:r>
            <a:r>
              <a:rPr lang="hu-HU" sz="1400" dirty="0"/>
              <a:t>, 2019 Mar;36(3):721-745. </a:t>
            </a:r>
            <a:r>
              <a:rPr lang="hu-HU" sz="1400" dirty="0" err="1"/>
              <a:t>First</a:t>
            </a:r>
            <a:r>
              <a:rPr lang="hu-HU" sz="1400" dirty="0"/>
              <a:t> http://link.springer.com/article/10.1007/s12325-018-0869-8, </a:t>
            </a:r>
            <a:r>
              <a:rPr lang="hu-HU" sz="1400" b="1" dirty="0"/>
              <a:t>IF: 3.871 </a:t>
            </a:r>
            <a:r>
              <a:rPr lang="hu-HU" sz="1400" b="1" dirty="0" err="1"/>
              <a:t>Scimago</a:t>
            </a:r>
            <a:r>
              <a:rPr lang="hu-HU" sz="1400" b="1" dirty="0"/>
              <a:t> Q1 </a:t>
            </a:r>
          </a:p>
          <a:p>
            <a:pPr marL="0" indent="0">
              <a:buNone/>
            </a:pPr>
            <a:r>
              <a:rPr lang="hu-HU" sz="1400" dirty="0"/>
              <a:t>Rencz, F; Lakatos, PL; </a:t>
            </a:r>
            <a:r>
              <a:rPr lang="hu-HU" sz="1400" b="1" dirty="0"/>
              <a:t>Gulácsi, L</a:t>
            </a:r>
            <a:r>
              <a:rPr lang="hu-HU" sz="1400" dirty="0"/>
              <a:t>; Brodszky, V; Kürti, Z ; Lovas, S ; </a:t>
            </a:r>
            <a:r>
              <a:rPr lang="hu-HU" sz="1400" dirty="0" err="1"/>
              <a:t>Banai</a:t>
            </a:r>
            <a:r>
              <a:rPr lang="hu-HU" sz="1400" dirty="0"/>
              <a:t>, J ; </a:t>
            </a:r>
            <a:r>
              <a:rPr lang="hu-HU" sz="1400" dirty="0" err="1"/>
              <a:t>Herszényi</a:t>
            </a:r>
            <a:r>
              <a:rPr lang="hu-HU" sz="1400" dirty="0"/>
              <a:t>, L ; Cserni, T ; Molnár, T,  </a:t>
            </a:r>
            <a:r>
              <a:rPr lang="hu-HU" sz="1400" b="1" dirty="0"/>
              <a:t>Péntek M</a:t>
            </a:r>
            <a:r>
              <a:rPr lang="hu-HU" sz="1400" dirty="0"/>
              <a:t>, </a:t>
            </a:r>
            <a:r>
              <a:rPr lang="hu-HU" sz="1400" dirty="0" err="1"/>
              <a:t>Palatka</a:t>
            </a:r>
            <a:r>
              <a:rPr lang="hu-HU" sz="1400" dirty="0"/>
              <a:t> K, </a:t>
            </a:r>
            <a:r>
              <a:rPr lang="hu-HU" sz="1400" dirty="0" err="1"/>
              <a:t>Validity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EQ-5D-5L and EQ-5D-3L in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Crohn’s</a:t>
            </a:r>
            <a:r>
              <a:rPr lang="hu-HU" sz="1400" dirty="0"/>
              <a:t> </a:t>
            </a:r>
            <a:r>
              <a:rPr lang="hu-HU" sz="1400" dirty="0" err="1"/>
              <a:t>disease</a:t>
            </a:r>
            <a:r>
              <a:rPr lang="hu-HU" sz="1400" dirty="0"/>
              <a:t>, </a:t>
            </a:r>
            <a:r>
              <a:rPr lang="hu-HU" sz="1400" dirty="0" err="1"/>
              <a:t>Quality</a:t>
            </a:r>
            <a:r>
              <a:rPr lang="hu-HU" sz="1400" dirty="0"/>
              <a:t> of Life Research 28 : 1 pp. 141-152. , 12 p. (2019</a:t>
            </a:r>
            <a:r>
              <a:rPr lang="hu-HU" sz="1400" b="1" dirty="0"/>
              <a:t>), IF: 2.773 </a:t>
            </a:r>
            <a:r>
              <a:rPr lang="hu-HU" sz="1400" b="1" dirty="0" err="1"/>
              <a:t>Scimago</a:t>
            </a:r>
            <a:r>
              <a:rPr lang="hu-HU" sz="1400" b="1" dirty="0"/>
              <a:t> Q1 </a:t>
            </a:r>
          </a:p>
          <a:p>
            <a:pPr marL="0" indent="0">
              <a:buNone/>
            </a:pPr>
            <a:r>
              <a:rPr lang="hu-HU" sz="1400" dirty="0"/>
              <a:t>F </a:t>
            </a:r>
            <a:r>
              <a:rPr lang="hu-HU" sz="1400" dirty="0" err="1"/>
              <a:t>Rencz</a:t>
            </a:r>
            <a:r>
              <a:rPr lang="hu-HU" sz="1400" dirty="0"/>
              <a:t>, V </a:t>
            </a:r>
            <a:r>
              <a:rPr lang="hu-HU" sz="1400" dirty="0" err="1"/>
              <a:t>Brodszky</a:t>
            </a:r>
            <a:r>
              <a:rPr lang="hu-HU" sz="1400" dirty="0"/>
              <a:t>, </a:t>
            </a:r>
            <a:r>
              <a:rPr lang="hu-HU" sz="1400" b="1" dirty="0"/>
              <a:t>L Gulácsi, M Péntek</a:t>
            </a:r>
            <a:r>
              <a:rPr lang="hu-HU" sz="1400" dirty="0"/>
              <a:t>, AK Poór, P Holló, A Szegedi, É </a:t>
            </a:r>
            <a:r>
              <a:rPr lang="hu-HU" sz="1400" dirty="0" err="1"/>
              <a:t>Remenyik</a:t>
            </a:r>
            <a:r>
              <a:rPr lang="hu-HU" sz="1400" dirty="0"/>
              <a:t>, M </a:t>
            </a:r>
            <a:r>
              <a:rPr lang="hu-HU" sz="1400" dirty="0" err="1"/>
              <a:t>Sárdy</a:t>
            </a:r>
            <a:r>
              <a:rPr lang="hu-HU" sz="1400" dirty="0"/>
              <a:t>, A </a:t>
            </a:r>
            <a:r>
              <a:rPr lang="hu-HU" sz="1400" dirty="0" err="1"/>
              <a:t>Langenbruch</a:t>
            </a:r>
            <a:r>
              <a:rPr lang="hu-HU" sz="1400" dirty="0"/>
              <a:t>, MA </a:t>
            </a:r>
            <a:r>
              <a:rPr lang="hu-HU" sz="1400" dirty="0" err="1"/>
              <a:t>Radtke</a:t>
            </a:r>
            <a:r>
              <a:rPr lang="hu-HU" sz="1400" dirty="0"/>
              <a:t>, M </a:t>
            </a:r>
            <a:r>
              <a:rPr lang="hu-HU" sz="1400" dirty="0" err="1"/>
              <a:t>Gutknecht</a:t>
            </a:r>
            <a:r>
              <a:rPr lang="hu-HU" sz="1400" dirty="0"/>
              <a:t>, M Augustin, Time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revise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DLQI </a:t>
            </a:r>
            <a:r>
              <a:rPr lang="hu-HU" sz="1400" dirty="0" err="1"/>
              <a:t>scoring</a:t>
            </a:r>
            <a:r>
              <a:rPr lang="hu-HU" sz="1400" dirty="0"/>
              <a:t> in </a:t>
            </a:r>
            <a:r>
              <a:rPr lang="hu-HU" sz="1400" dirty="0" err="1"/>
              <a:t>psoriasis</a:t>
            </a:r>
            <a:r>
              <a:rPr lang="hu-HU" sz="1400" dirty="0"/>
              <a:t> </a:t>
            </a:r>
            <a:r>
              <a:rPr lang="hu-HU" sz="1400" dirty="0" err="1"/>
              <a:t>treatment</a:t>
            </a:r>
            <a:r>
              <a:rPr lang="hu-HU" sz="1400" dirty="0"/>
              <a:t> </a:t>
            </a:r>
            <a:r>
              <a:rPr lang="hu-HU" sz="1400" dirty="0" err="1"/>
              <a:t>guidelines</a:t>
            </a:r>
            <a:r>
              <a:rPr lang="hu-HU" sz="1400" dirty="0"/>
              <a:t>, 2019 Jul;33(7):e267-e269. Journal of </a:t>
            </a:r>
            <a:r>
              <a:rPr lang="hu-HU" sz="1400" dirty="0" err="1"/>
              <a:t>the</a:t>
            </a:r>
            <a:r>
              <a:rPr lang="hu-HU" sz="1400" dirty="0"/>
              <a:t> European </a:t>
            </a:r>
            <a:r>
              <a:rPr lang="hu-HU" sz="1400" dirty="0" err="1"/>
              <a:t>Academy</a:t>
            </a:r>
            <a:r>
              <a:rPr lang="hu-HU" sz="1400" dirty="0"/>
              <a:t> of </a:t>
            </a:r>
            <a:r>
              <a:rPr lang="hu-HU" sz="1400" dirty="0" err="1"/>
              <a:t>Dermatology</a:t>
            </a:r>
            <a:r>
              <a:rPr lang="hu-HU" sz="1400" dirty="0"/>
              <a:t> &amp; </a:t>
            </a:r>
            <a:r>
              <a:rPr lang="hu-HU" sz="1400" dirty="0" err="1"/>
              <a:t>Venereology</a:t>
            </a:r>
            <a:r>
              <a:rPr lang="hu-HU" sz="1400" dirty="0"/>
              <a:t>, </a:t>
            </a:r>
            <a:r>
              <a:rPr lang="hu-HU" sz="1400" b="1" dirty="0"/>
              <a:t>IF: 5.248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</a:p>
          <a:p>
            <a:pPr marL="0" indent="0">
              <a:buNone/>
            </a:pPr>
            <a:r>
              <a:rPr lang="hu-HU" sz="1400" b="1" dirty="0" err="1"/>
              <a:t>Laszlo</a:t>
            </a:r>
            <a:r>
              <a:rPr lang="hu-HU" sz="1400" b="1" dirty="0"/>
              <a:t> </a:t>
            </a:r>
            <a:r>
              <a:rPr lang="hu-HU" sz="1400" b="1" dirty="0" err="1"/>
              <a:t>Gulacsi</a:t>
            </a:r>
            <a:r>
              <a:rPr lang="hu-HU" sz="1400" b="1" dirty="0"/>
              <a:t>, Marta </a:t>
            </a:r>
            <a:r>
              <a:rPr lang="hu-HU" sz="1400" b="1" dirty="0" err="1"/>
              <a:t>Pentek</a:t>
            </a:r>
            <a:r>
              <a:rPr lang="hu-HU" sz="1400" dirty="0"/>
              <a:t>, Fanni </a:t>
            </a:r>
            <a:r>
              <a:rPr lang="hu-HU" sz="1400" dirty="0" err="1"/>
              <a:t>Rencz</a:t>
            </a:r>
            <a:r>
              <a:rPr lang="hu-HU" sz="1400" dirty="0"/>
              <a:t>, Valentin </a:t>
            </a:r>
            <a:r>
              <a:rPr lang="hu-HU" sz="1400" dirty="0" err="1"/>
              <a:t>Brodszky</a:t>
            </a:r>
            <a:r>
              <a:rPr lang="hu-HU" sz="1400" dirty="0"/>
              <a:t>, </a:t>
            </a:r>
            <a:r>
              <a:rPr lang="hu-HU" sz="1400" b="1" dirty="0"/>
              <a:t>Petra Baji, </a:t>
            </a:r>
            <a:r>
              <a:rPr lang="hu-HU" sz="1400" dirty="0"/>
              <a:t>Zsuzsanna </a:t>
            </a:r>
            <a:r>
              <a:rPr lang="hu-HU" sz="1400" dirty="0" err="1"/>
              <a:t>Vegh</a:t>
            </a:r>
            <a:r>
              <a:rPr lang="hu-HU" sz="1400" dirty="0"/>
              <a:t>, Krisztina B Gecse, Silvio </a:t>
            </a:r>
            <a:r>
              <a:rPr lang="hu-HU" sz="1400" dirty="0" err="1"/>
              <a:t>Danese</a:t>
            </a:r>
            <a:r>
              <a:rPr lang="hu-HU" sz="1400" dirty="0"/>
              <a:t>, Laurent </a:t>
            </a:r>
            <a:r>
              <a:rPr lang="hu-HU" sz="1400" dirty="0" err="1"/>
              <a:t>Peyrin-Biroulet</a:t>
            </a:r>
            <a:r>
              <a:rPr lang="hu-HU" sz="1400" dirty="0"/>
              <a:t>, Peter L. Lakatos, Biosimilars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Management of </a:t>
            </a:r>
            <a:r>
              <a:rPr lang="hu-HU" sz="1400" dirty="0" err="1"/>
              <a:t>Inflammatory</a:t>
            </a:r>
            <a:r>
              <a:rPr lang="hu-HU" sz="1400" dirty="0"/>
              <a:t> </a:t>
            </a:r>
            <a:r>
              <a:rPr lang="hu-HU" sz="1400" dirty="0" err="1"/>
              <a:t>Bowel</a:t>
            </a:r>
            <a:r>
              <a:rPr lang="hu-HU" sz="1400" dirty="0"/>
              <a:t> </a:t>
            </a:r>
            <a:r>
              <a:rPr lang="hu-HU" sz="1400" dirty="0" err="1"/>
              <a:t>Diseases</a:t>
            </a:r>
            <a:r>
              <a:rPr lang="hu-HU" sz="1400" dirty="0"/>
              <a:t>: </a:t>
            </a:r>
            <a:r>
              <a:rPr lang="hu-HU" sz="1400" dirty="0" err="1"/>
              <a:t>Economic</a:t>
            </a:r>
            <a:r>
              <a:rPr lang="hu-HU" sz="1400" dirty="0"/>
              <a:t> </a:t>
            </a:r>
            <a:r>
              <a:rPr lang="hu-HU" sz="1400" dirty="0" err="1"/>
              <a:t>Considerations</a:t>
            </a:r>
            <a:r>
              <a:rPr lang="hu-HU" sz="1400" dirty="0"/>
              <a:t>, </a:t>
            </a:r>
            <a:r>
              <a:rPr lang="hu-HU" sz="1400" dirty="0" err="1"/>
              <a:t>Current</a:t>
            </a:r>
            <a:r>
              <a:rPr lang="hu-HU" sz="1400" dirty="0"/>
              <a:t> </a:t>
            </a:r>
            <a:r>
              <a:rPr lang="hu-HU" sz="1400" dirty="0" err="1"/>
              <a:t>Medicinal</a:t>
            </a:r>
            <a:r>
              <a:rPr lang="hu-HU" sz="1400" dirty="0"/>
              <a:t> </a:t>
            </a:r>
            <a:r>
              <a:rPr lang="hu-HU" sz="1400" dirty="0" err="1"/>
              <a:t>Chemistry</a:t>
            </a:r>
            <a:r>
              <a:rPr lang="hu-HU" sz="1400" dirty="0"/>
              <a:t>, 2019;26(2):259-269., DOI : 10.2174/0929867324666170406112304, </a:t>
            </a:r>
            <a:r>
              <a:rPr lang="hu-HU" sz="1400" b="1" dirty="0"/>
              <a:t>IF: 4.184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</a:p>
          <a:p>
            <a:pPr marL="0" indent="0">
              <a:buNone/>
            </a:pPr>
            <a:r>
              <a:rPr lang="hu-HU" sz="1400" dirty="0"/>
              <a:t>Kamilla Koszorú, Júlia Borza, </a:t>
            </a:r>
            <a:r>
              <a:rPr lang="hu-HU" sz="1400" b="1" dirty="0"/>
              <a:t>László Gulácsi, </a:t>
            </a:r>
            <a:r>
              <a:rPr lang="hu-HU" sz="1400" dirty="0"/>
              <a:t>Miklós </a:t>
            </a:r>
            <a:r>
              <a:rPr lang="hu-HU" sz="1400" dirty="0" err="1"/>
              <a:t>Sárdy</a:t>
            </a:r>
            <a:r>
              <a:rPr lang="hu-HU" sz="1400" dirty="0"/>
              <a:t>, </a:t>
            </a:r>
            <a:r>
              <a:rPr lang="hu-HU" sz="1400" dirty="0" err="1"/>
              <a:t>Quality</a:t>
            </a:r>
            <a:r>
              <a:rPr lang="hu-HU" sz="1400" dirty="0"/>
              <a:t> of life of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suffering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</a:t>
            </a:r>
            <a:r>
              <a:rPr lang="hu-HU" sz="1400" dirty="0" err="1"/>
              <a:t>atopic</a:t>
            </a:r>
            <a:r>
              <a:rPr lang="hu-HU" sz="1400" dirty="0"/>
              <a:t> </a:t>
            </a:r>
            <a:r>
              <a:rPr lang="hu-HU" sz="1400" dirty="0" err="1"/>
              <a:t>dermatitis</a:t>
            </a:r>
            <a:r>
              <a:rPr lang="hu-HU" sz="1400" dirty="0"/>
              <a:t>, </a:t>
            </a:r>
            <a:r>
              <a:rPr lang="hu-HU" sz="1400" dirty="0" err="1"/>
              <a:t>Cutis</a:t>
            </a:r>
            <a:r>
              <a:rPr lang="hu-HU" sz="1400" dirty="0"/>
              <a:t> 2019 September;104(03):174-177 </a:t>
            </a:r>
            <a:r>
              <a:rPr lang="hu-HU" sz="1400" b="1" dirty="0"/>
              <a:t>IF: 0.470 </a:t>
            </a:r>
            <a:r>
              <a:rPr lang="hu-HU" sz="1400" b="1" dirty="0" err="1"/>
              <a:t>Scimago</a:t>
            </a:r>
            <a:r>
              <a:rPr lang="hu-HU" sz="1400" b="1" dirty="0"/>
              <a:t> Q3 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03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PhD </a:t>
            </a:r>
            <a:r>
              <a:rPr lang="hu-HU" dirty="0" err="1"/>
              <a:t>students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u-HU" sz="1600" b="1" dirty="0" err="1"/>
              <a:t>Omar</a:t>
            </a:r>
            <a:r>
              <a:rPr lang="hu-HU" sz="1600" b="1" dirty="0"/>
              <a:t> </a:t>
            </a:r>
            <a:r>
              <a:rPr lang="hu-HU" sz="1600" b="1" dirty="0" err="1"/>
              <a:t>Rashdan</a:t>
            </a:r>
            <a:r>
              <a:rPr lang="hu-HU" sz="1600" b="1" dirty="0"/>
              <a:t>, </a:t>
            </a:r>
            <a:r>
              <a:rPr lang="hu-HU" sz="1600" b="1" dirty="0" err="1"/>
              <a:t>PharmD</a:t>
            </a:r>
            <a:endParaRPr lang="hu-HU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 err="1"/>
              <a:t>supervisors</a:t>
            </a:r>
            <a:r>
              <a:rPr lang="hu-HU" sz="1400" dirty="0"/>
              <a:t> Corvinus University of Budapest:  Valentin Brodszky, Zsombor Zrubka</a:t>
            </a:r>
          </a:p>
          <a:p>
            <a:pPr marL="0" indent="0">
              <a:spcBef>
                <a:spcPts val="600"/>
              </a:spcBef>
              <a:buNone/>
            </a:pPr>
            <a:endParaRPr lang="hu-HU" sz="1600" dirty="0"/>
          </a:p>
          <a:p>
            <a:pPr marL="0" indent="0">
              <a:spcBef>
                <a:spcPts val="600"/>
              </a:spcBef>
              <a:buNone/>
            </a:pPr>
            <a:endParaRPr lang="hu-HU" sz="1600" b="1" dirty="0"/>
          </a:p>
          <a:p>
            <a:pPr marL="0" indent="0">
              <a:spcBef>
                <a:spcPts val="600"/>
              </a:spcBef>
              <a:buNone/>
            </a:pPr>
            <a:endParaRPr lang="hu-HU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 err="1"/>
              <a:t>Óscar</a:t>
            </a:r>
            <a:r>
              <a:rPr lang="hu-HU" sz="1600" b="1" dirty="0"/>
              <a:t> </a:t>
            </a:r>
            <a:r>
              <a:rPr lang="hu-HU" sz="1600" b="1" dirty="0" err="1"/>
              <a:t>Brito</a:t>
            </a:r>
            <a:r>
              <a:rPr lang="hu-HU" sz="1600" b="1" dirty="0"/>
              <a:t> </a:t>
            </a:r>
            <a:r>
              <a:rPr lang="hu-HU" sz="1600" b="1" dirty="0" err="1"/>
              <a:t>Fernandes</a:t>
            </a:r>
            <a:r>
              <a:rPr lang="hu-HU" sz="1600" b="1" dirty="0"/>
              <a:t>, MSc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 err="1"/>
              <a:t>supervisors</a:t>
            </a:r>
            <a:r>
              <a:rPr lang="hu-HU" sz="1400" dirty="0"/>
              <a:t>, University of Amsterdam: Niek S. Klazinga, Dionne Kringos, Petra Baji, Márta Péntek, László Gulácsi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hu-HU" sz="1600" dirty="0"/>
          </a:p>
          <a:p>
            <a:pPr marL="0" indent="0">
              <a:spcBef>
                <a:spcPts val="600"/>
              </a:spcBef>
              <a:buNone/>
            </a:pPr>
            <a:endParaRPr lang="hu-HU" sz="1600" b="1" dirty="0"/>
          </a:p>
          <a:p>
            <a:pPr marL="0" indent="0">
              <a:spcBef>
                <a:spcPts val="600"/>
              </a:spcBef>
              <a:buNone/>
            </a:pPr>
            <a:endParaRPr lang="hu-HU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/>
              <a:t>Petra Pogány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 err="1"/>
              <a:t>supervisor</a:t>
            </a:r>
            <a:r>
              <a:rPr lang="hu-HU" sz="1400" dirty="0"/>
              <a:t>, Corvinus University of Budapest: Zsombor Zrubka</a:t>
            </a:r>
          </a:p>
          <a:p>
            <a:pPr marL="0" indent="0">
              <a:spcBef>
                <a:spcPts val="600"/>
              </a:spcBef>
              <a:buNone/>
            </a:pPr>
            <a:endParaRPr lang="hu-HU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25" y="1929098"/>
            <a:ext cx="1162526" cy="1510386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ttps://www.healthpros-h2020.eu/images/Fellows/ESR8_scarBritoFernan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70" y="3552101"/>
            <a:ext cx="1142881" cy="12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 descr="A képen személy, öltöny, ruházat, nyakkendő látható&#10;&#10;Automatikusan generált leírás">
            <a:extLst>
              <a:ext uri="{FF2B5EF4-FFF2-40B4-BE49-F238E27FC236}">
                <a16:creationId xmlns:a16="http://schemas.microsoft.com/office/drawing/2014/main" id="{58F82FEB-B246-46BC-BCEE-D6AA4391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570" y="4949870"/>
            <a:ext cx="1149005" cy="16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Publications in English 2/2019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1100"/>
            <a:ext cx="11212512" cy="370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The European Journal of Health </a:t>
            </a:r>
            <a:r>
              <a:rPr lang="hu-HU" sz="1400" b="1" dirty="0" err="1"/>
              <a:t>Economics</a:t>
            </a: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Volume</a:t>
            </a:r>
            <a:r>
              <a:rPr lang="hu-HU" sz="1400" dirty="0"/>
              <a:t> 20, </a:t>
            </a:r>
            <a:r>
              <a:rPr lang="hu-HU" sz="1400" dirty="0" err="1"/>
              <a:t>Issue</a:t>
            </a:r>
            <a:r>
              <a:rPr lang="hu-HU" sz="1400" dirty="0"/>
              <a:t> 1 </a:t>
            </a:r>
            <a:r>
              <a:rPr lang="hu-HU" sz="1400" dirty="0" err="1"/>
              <a:t>Supplement</a:t>
            </a:r>
            <a:r>
              <a:rPr lang="hu-HU" sz="1400" dirty="0"/>
              <a:t>, </a:t>
            </a:r>
            <a:r>
              <a:rPr lang="hu-HU" sz="1400" dirty="0" err="1"/>
              <a:t>June</a:t>
            </a:r>
            <a:r>
              <a:rPr lang="hu-HU" sz="1400" dirty="0"/>
              <a:t> 2019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Patient-reported</a:t>
            </a:r>
            <a:r>
              <a:rPr lang="hu-HU" sz="1400" dirty="0"/>
              <a:t> </a:t>
            </a:r>
            <a:r>
              <a:rPr lang="hu-HU" sz="1400" dirty="0" err="1"/>
              <a:t>outcomes</a:t>
            </a:r>
            <a:r>
              <a:rPr lang="hu-HU" sz="1400" dirty="0"/>
              <a:t>: </a:t>
            </a:r>
            <a:r>
              <a:rPr lang="hu-HU" sz="1400" dirty="0" err="1"/>
              <a:t>opportunities</a:t>
            </a:r>
            <a:r>
              <a:rPr lang="hu-HU" sz="1400" dirty="0"/>
              <a:t> and </a:t>
            </a:r>
            <a:r>
              <a:rPr lang="hu-HU" sz="1400" dirty="0" err="1"/>
              <a:t>challenges</a:t>
            </a:r>
            <a:r>
              <a:rPr lang="hu-HU" sz="1400" dirty="0"/>
              <a:t> in </a:t>
            </a:r>
            <a:r>
              <a:rPr lang="hu-HU" sz="1400" dirty="0" err="1"/>
              <a:t>Central</a:t>
            </a:r>
            <a:r>
              <a:rPr lang="hu-HU" sz="1400" dirty="0"/>
              <a:t> Europe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Issue</a:t>
            </a:r>
            <a:r>
              <a:rPr lang="hu-HU" sz="1400" dirty="0"/>
              <a:t> Editor: </a:t>
            </a:r>
            <a:r>
              <a:rPr lang="hu-HU" sz="1400" b="1" dirty="0"/>
              <a:t>Márta Péntek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ISSN: 1618-7598 (Print) 1618-7601 (Online)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In </a:t>
            </a:r>
            <a:r>
              <a:rPr lang="hu-HU" sz="1400" dirty="0" err="1"/>
              <a:t>this</a:t>
            </a:r>
            <a:r>
              <a:rPr lang="hu-HU" sz="1400" dirty="0"/>
              <a:t> </a:t>
            </a:r>
            <a:r>
              <a:rPr lang="hu-HU" sz="1400" dirty="0" err="1"/>
              <a:t>issue</a:t>
            </a:r>
            <a:r>
              <a:rPr lang="hu-HU" sz="1400" dirty="0"/>
              <a:t> (15 </a:t>
            </a:r>
            <a:r>
              <a:rPr lang="hu-HU" sz="1400" dirty="0" err="1"/>
              <a:t>articles</a:t>
            </a:r>
            <a:r>
              <a:rPr lang="hu-HU" sz="1400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>
                <a:hlinkClick r:id="rId2"/>
              </a:rPr>
              <a:t>Journal website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Márta Péntek</a:t>
            </a:r>
            <a:r>
              <a:rPr lang="hu-HU" sz="1400" dirty="0"/>
              <a:t>, </a:t>
            </a:r>
            <a:r>
              <a:rPr lang="hu-HU" sz="1400" dirty="0" err="1"/>
              <a:t>Patient‑reported</a:t>
            </a:r>
            <a:r>
              <a:rPr lang="hu-HU" sz="1400" dirty="0"/>
              <a:t> </a:t>
            </a:r>
            <a:r>
              <a:rPr lang="hu-HU" sz="1400" dirty="0" err="1"/>
              <a:t>outcomes</a:t>
            </a:r>
            <a:r>
              <a:rPr lang="hu-HU" sz="1400" dirty="0"/>
              <a:t>: </a:t>
            </a:r>
            <a:r>
              <a:rPr lang="hu-HU" sz="1400" dirty="0" err="1"/>
              <a:t>opportunities</a:t>
            </a:r>
            <a:r>
              <a:rPr lang="hu-HU" sz="1400" dirty="0"/>
              <a:t> and </a:t>
            </a:r>
            <a:r>
              <a:rPr lang="hu-HU" sz="1400" dirty="0" err="1"/>
              <a:t>challenges</a:t>
            </a:r>
            <a:r>
              <a:rPr lang="hu-HU" sz="1400" dirty="0"/>
              <a:t> in </a:t>
            </a:r>
            <a:r>
              <a:rPr lang="hu-HU" sz="1400" dirty="0" err="1"/>
              <a:t>Central</a:t>
            </a:r>
            <a:r>
              <a:rPr lang="hu-HU" sz="1400" dirty="0"/>
              <a:t> Europe, The European Journal of Health </a:t>
            </a:r>
            <a:r>
              <a:rPr lang="hu-HU" sz="1400" dirty="0" err="1"/>
              <a:t>Economics</a:t>
            </a:r>
            <a:r>
              <a:rPr lang="hu-HU" sz="1400" dirty="0"/>
              <a:t>  (2019) 20 (</a:t>
            </a:r>
            <a:r>
              <a:rPr lang="hu-HU" sz="1400" dirty="0" err="1"/>
              <a:t>Suppl</a:t>
            </a:r>
            <a:r>
              <a:rPr lang="hu-HU" sz="1400" dirty="0"/>
              <a:t> 1):S1–S3,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Petra Baji, Dominik </a:t>
            </a:r>
            <a:r>
              <a:rPr lang="hu-HU" sz="1400" b="1" dirty="0" err="1"/>
              <a:t>Golicki</a:t>
            </a:r>
            <a:r>
              <a:rPr lang="hu-HU" sz="1400" b="1" dirty="0"/>
              <a:t>, Valentina </a:t>
            </a:r>
            <a:r>
              <a:rPr lang="hu-HU" sz="1400" b="1" dirty="0" err="1"/>
              <a:t>Prevolnik-Rupel</a:t>
            </a:r>
            <a:r>
              <a:rPr lang="hu-HU" sz="1400" b="1" dirty="0"/>
              <a:t>, Werner B.F. Brouwer, Zsombor Zrubka, László Gulácsi, Márta Péntek</a:t>
            </a:r>
            <a:r>
              <a:rPr lang="hu-HU" sz="1400" dirty="0"/>
              <a:t>, The </a:t>
            </a:r>
            <a:r>
              <a:rPr lang="hu-HU" sz="1400" dirty="0" err="1"/>
              <a:t>burden</a:t>
            </a:r>
            <a:r>
              <a:rPr lang="hu-HU" sz="1400" dirty="0"/>
              <a:t> of </a:t>
            </a:r>
            <a:r>
              <a:rPr lang="hu-HU" sz="1400" dirty="0" err="1"/>
              <a:t>informal</a:t>
            </a:r>
            <a:r>
              <a:rPr lang="hu-HU" sz="1400" dirty="0"/>
              <a:t> </a:t>
            </a:r>
            <a:r>
              <a:rPr lang="hu-HU" sz="1400" dirty="0" err="1"/>
              <a:t>caregiving</a:t>
            </a:r>
            <a:r>
              <a:rPr lang="hu-HU" sz="1400" dirty="0"/>
              <a:t> in Hungary, Poland and </a:t>
            </a:r>
            <a:r>
              <a:rPr lang="hu-HU" sz="1400" dirty="0" err="1"/>
              <a:t>Slovenia</a:t>
            </a:r>
            <a:r>
              <a:rPr lang="hu-HU" sz="1400" dirty="0"/>
              <a:t>– </a:t>
            </a:r>
            <a:r>
              <a:rPr lang="hu-HU" sz="1400" dirty="0" err="1"/>
              <a:t>results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</a:t>
            </a:r>
            <a:r>
              <a:rPr lang="hu-HU" sz="1400" dirty="0" err="1"/>
              <a:t>national</a:t>
            </a:r>
            <a:r>
              <a:rPr lang="hu-HU" sz="1400" dirty="0"/>
              <a:t> </a:t>
            </a:r>
            <a:r>
              <a:rPr lang="hu-HU" sz="1400" dirty="0" err="1"/>
              <a:t>representative</a:t>
            </a:r>
            <a:r>
              <a:rPr lang="hu-HU" sz="1400" dirty="0"/>
              <a:t> </a:t>
            </a:r>
            <a:r>
              <a:rPr lang="hu-HU" sz="1400" dirty="0" err="1"/>
              <a:t>surveys</a:t>
            </a:r>
            <a:r>
              <a:rPr lang="hu-HU" sz="1400" dirty="0"/>
              <a:t>, The European Journal of Health </a:t>
            </a:r>
            <a:r>
              <a:rPr lang="hu-HU" sz="1400" dirty="0" err="1"/>
              <a:t>Economics</a:t>
            </a:r>
            <a:r>
              <a:rPr lang="hu-HU" sz="1400" dirty="0"/>
              <a:t> (2019) 20 (</a:t>
            </a:r>
            <a:r>
              <a:rPr lang="hu-HU" sz="1400" dirty="0" err="1"/>
              <a:t>Suppl</a:t>
            </a:r>
            <a:r>
              <a:rPr lang="hu-HU" sz="1400" dirty="0"/>
              <a:t> 1):S5–S16,</a:t>
            </a:r>
            <a:r>
              <a:rPr lang="hu-HU" sz="1400" b="1" dirty="0"/>
              <a:t> 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Márta Péntek, </a:t>
            </a:r>
            <a:r>
              <a:rPr lang="hu-HU" sz="1400" dirty="0"/>
              <a:t>Ottó Hajdu, Fanni Rencz, </a:t>
            </a:r>
            <a:r>
              <a:rPr lang="hu-HU" sz="1400" b="1" dirty="0"/>
              <a:t>Zsuzsanna Beretzky, </a:t>
            </a:r>
            <a:r>
              <a:rPr lang="hu-HU" sz="1400" dirty="0"/>
              <a:t>Valentin Brodszky, </a:t>
            </a:r>
            <a:r>
              <a:rPr lang="hu-HU" sz="1400" b="1" dirty="0"/>
              <a:t>Petra Baji, Zsombor Zrubka, </a:t>
            </a:r>
            <a:r>
              <a:rPr lang="hu-HU" sz="1400" dirty="0"/>
              <a:t>Klára Major, </a:t>
            </a:r>
            <a:r>
              <a:rPr lang="hu-HU" sz="1400" b="1" dirty="0"/>
              <a:t>László Gulácsi</a:t>
            </a:r>
            <a:r>
              <a:rPr lang="hu-HU" sz="1400" dirty="0"/>
              <a:t>, </a:t>
            </a:r>
            <a:r>
              <a:rPr lang="hu-HU" sz="1400" dirty="0" err="1"/>
              <a:t>Subjective</a:t>
            </a:r>
            <a:r>
              <a:rPr lang="hu-HU" sz="1400" dirty="0"/>
              <a:t> </a:t>
            </a:r>
            <a:r>
              <a:rPr lang="hu-HU" sz="1400" dirty="0" err="1"/>
              <a:t>expectations</a:t>
            </a:r>
            <a:r>
              <a:rPr lang="hu-HU" sz="1400" dirty="0"/>
              <a:t> </a:t>
            </a:r>
            <a:r>
              <a:rPr lang="hu-HU" sz="1400" dirty="0" err="1"/>
              <a:t>regarding</a:t>
            </a:r>
            <a:r>
              <a:rPr lang="hu-HU" sz="1400" dirty="0"/>
              <a:t> </a:t>
            </a:r>
            <a:r>
              <a:rPr lang="hu-HU" sz="1400" dirty="0" err="1"/>
              <a:t>ageing</a:t>
            </a:r>
            <a:r>
              <a:rPr lang="hu-HU" sz="1400" dirty="0"/>
              <a:t>: a </a:t>
            </a:r>
            <a:r>
              <a:rPr lang="hu-HU" sz="1400" dirty="0" err="1"/>
              <a:t>cross‑sectional</a:t>
            </a:r>
            <a:r>
              <a:rPr lang="hu-HU" sz="1400" dirty="0"/>
              <a:t> online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 in Hungary, The European Journal of Health </a:t>
            </a:r>
            <a:r>
              <a:rPr lang="hu-HU" sz="1400" dirty="0" err="1"/>
              <a:t>Economics</a:t>
            </a:r>
            <a:r>
              <a:rPr lang="hu-HU" sz="1400" dirty="0"/>
              <a:t>  (2019) 20 (</a:t>
            </a:r>
            <a:r>
              <a:rPr lang="hu-HU" sz="1400" dirty="0" err="1"/>
              <a:t>Suppl</a:t>
            </a:r>
            <a:r>
              <a:rPr lang="hu-HU" sz="1400" dirty="0"/>
              <a:t> 1):S17–S30,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587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3/2019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51125"/>
            <a:ext cx="11212512" cy="370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 Zrubka, </a:t>
            </a:r>
            <a:r>
              <a:rPr lang="hu-HU" sz="1400" dirty="0"/>
              <a:t>Zoltán Hermann, </a:t>
            </a:r>
            <a:r>
              <a:rPr lang="hu-HU" sz="1400" b="1" dirty="0"/>
              <a:t>László Gulácsi, </a:t>
            </a:r>
            <a:r>
              <a:rPr lang="hu-HU" sz="1400" dirty="0"/>
              <a:t>Valentin Brodszky, Fanni Rencz, </a:t>
            </a:r>
            <a:r>
              <a:rPr lang="hu-HU" sz="1400" b="1" dirty="0"/>
              <a:t>Márta Péntek, </a:t>
            </a:r>
            <a:r>
              <a:rPr lang="hu-HU" sz="1400" dirty="0" err="1"/>
              <a:t>Determinants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acceptability</a:t>
            </a:r>
            <a:r>
              <a:rPr lang="hu-HU" sz="1400" dirty="0"/>
              <a:t> of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problems</a:t>
            </a:r>
            <a:r>
              <a:rPr lang="hu-HU" sz="1400" dirty="0"/>
              <a:t> in </a:t>
            </a:r>
            <a:r>
              <a:rPr lang="hu-HU" sz="1400" dirty="0" err="1"/>
              <a:t>different</a:t>
            </a:r>
            <a:r>
              <a:rPr lang="hu-HU" sz="1400" dirty="0"/>
              <a:t> </a:t>
            </a:r>
            <a:r>
              <a:rPr lang="hu-HU" sz="1400" dirty="0" err="1"/>
              <a:t>ages</a:t>
            </a:r>
            <a:r>
              <a:rPr lang="hu-HU" sz="1400" dirty="0"/>
              <a:t>: </a:t>
            </a:r>
            <a:r>
              <a:rPr lang="hu-HU" sz="1400" dirty="0" err="1"/>
              <a:t>exploring</a:t>
            </a:r>
            <a:r>
              <a:rPr lang="hu-HU" sz="1400" dirty="0"/>
              <a:t> a </a:t>
            </a:r>
            <a:r>
              <a:rPr lang="hu-HU" sz="1400" dirty="0" err="1"/>
              <a:t>new</a:t>
            </a:r>
            <a:r>
              <a:rPr lang="hu-HU" sz="1400" dirty="0"/>
              <a:t> </a:t>
            </a:r>
            <a:r>
              <a:rPr lang="hu-HU" sz="1400" dirty="0" err="1"/>
              <a:t>application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EQ VAS,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1):S31–S41,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Fanni Rencz, Béla Tamási, Valentin Brodszky, </a:t>
            </a:r>
            <a:r>
              <a:rPr lang="hu-HU" sz="1400" b="1" dirty="0"/>
              <a:t>László Gulácsi, </a:t>
            </a:r>
            <a:r>
              <a:rPr lang="hu-HU" sz="1400" dirty="0"/>
              <a:t>Miklós </a:t>
            </a:r>
            <a:r>
              <a:rPr lang="hu-HU" sz="1400" dirty="0" err="1"/>
              <a:t>Weszl</a:t>
            </a:r>
            <a:r>
              <a:rPr lang="hu-HU" sz="1400" dirty="0"/>
              <a:t>, Márta Péntek, </a:t>
            </a:r>
            <a:r>
              <a:rPr lang="hu-HU" sz="1400" dirty="0" err="1"/>
              <a:t>Validity</a:t>
            </a:r>
            <a:r>
              <a:rPr lang="hu-HU" sz="1400" dirty="0"/>
              <a:t> and </a:t>
            </a:r>
            <a:r>
              <a:rPr lang="hu-HU" sz="1400" dirty="0" err="1"/>
              <a:t>reliability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9‑item </a:t>
            </a:r>
            <a:r>
              <a:rPr lang="hu-HU" sz="1400" dirty="0" err="1"/>
              <a:t>Shared</a:t>
            </a:r>
            <a:r>
              <a:rPr lang="hu-HU" sz="1400" dirty="0"/>
              <a:t> Decision </a:t>
            </a:r>
            <a:r>
              <a:rPr lang="hu-HU" sz="1400" dirty="0" err="1"/>
              <a:t>Making</a:t>
            </a:r>
            <a:r>
              <a:rPr lang="hu-HU" sz="1400" dirty="0"/>
              <a:t> </a:t>
            </a:r>
            <a:r>
              <a:rPr lang="hu-HU" sz="1400" dirty="0" err="1"/>
              <a:t>Questionnaire</a:t>
            </a:r>
            <a:r>
              <a:rPr lang="hu-HU" sz="1400" dirty="0"/>
              <a:t> (SDM‑Q‑9) in a </a:t>
            </a:r>
            <a:r>
              <a:rPr lang="hu-HU" sz="1400" dirty="0" err="1"/>
              <a:t>national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 in Hungary,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1):S43–S55,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 Zrubka, </a:t>
            </a:r>
            <a:r>
              <a:rPr lang="hu-HU" sz="1400" dirty="0"/>
              <a:t>Ottó Hajdu, Fanni Rencz, </a:t>
            </a:r>
            <a:r>
              <a:rPr lang="hu-HU" sz="1400" b="1" dirty="0"/>
              <a:t>Petra Baji, László Gulácsi, Márta Péntek, </a:t>
            </a:r>
            <a:r>
              <a:rPr lang="hu-HU" sz="1400" dirty="0" err="1"/>
              <a:t>Psychometric</a:t>
            </a:r>
            <a:r>
              <a:rPr lang="hu-HU" sz="1400" dirty="0"/>
              <a:t> </a:t>
            </a:r>
            <a:r>
              <a:rPr lang="hu-HU" sz="1400" dirty="0" err="1"/>
              <a:t>properties</a:t>
            </a:r>
            <a:r>
              <a:rPr lang="hu-HU" sz="1400" dirty="0"/>
              <a:t> of </a:t>
            </a:r>
            <a:r>
              <a:rPr lang="hu-HU" sz="1400" dirty="0" err="1"/>
              <a:t>the</a:t>
            </a:r>
            <a:r>
              <a:rPr lang="hu-HU" sz="1400" dirty="0"/>
              <a:t> </a:t>
            </a:r>
            <a:r>
              <a:rPr lang="hu-HU" sz="1400" dirty="0" err="1"/>
              <a:t>Hungarian</a:t>
            </a:r>
            <a:r>
              <a:rPr lang="hu-HU" sz="1400" dirty="0"/>
              <a:t> version of </a:t>
            </a:r>
            <a:r>
              <a:rPr lang="hu-HU" sz="1400" dirty="0" err="1"/>
              <a:t>the</a:t>
            </a:r>
            <a:r>
              <a:rPr lang="hu-HU" sz="1400" dirty="0"/>
              <a:t> </a:t>
            </a:r>
            <a:r>
              <a:rPr lang="hu-HU" sz="1400" dirty="0" err="1"/>
              <a:t>eHealth</a:t>
            </a:r>
            <a:r>
              <a:rPr lang="hu-HU" sz="1400" dirty="0"/>
              <a:t> </a:t>
            </a:r>
            <a:r>
              <a:rPr lang="hu-HU" sz="1400" dirty="0" err="1"/>
              <a:t>Literacy</a:t>
            </a:r>
            <a:r>
              <a:rPr lang="hu-HU" sz="1400" dirty="0"/>
              <a:t> </a:t>
            </a:r>
            <a:r>
              <a:rPr lang="hu-HU" sz="1400" dirty="0" err="1"/>
              <a:t>Scale</a:t>
            </a:r>
            <a:r>
              <a:rPr lang="hu-HU" sz="1400" dirty="0"/>
              <a:t>, The European Journal of Health </a:t>
            </a:r>
            <a:r>
              <a:rPr lang="hu-HU" sz="1400" dirty="0" err="1"/>
              <a:t>Economics</a:t>
            </a:r>
            <a:r>
              <a:rPr lang="hu-HU" sz="1400" dirty="0"/>
              <a:t> (2019) 20 (</a:t>
            </a:r>
            <a:r>
              <a:rPr lang="hu-HU" sz="1400" dirty="0" err="1"/>
              <a:t>Suppl</a:t>
            </a:r>
            <a:r>
              <a:rPr lang="hu-HU" sz="1400" dirty="0"/>
              <a:t> 1):S57–S69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Armin</a:t>
            </a:r>
            <a:r>
              <a:rPr lang="hu-HU" sz="1400" dirty="0"/>
              <a:t> </a:t>
            </a:r>
            <a:r>
              <a:rPr lang="hu-HU" sz="1400" dirty="0" err="1"/>
              <a:t>Lucevic</a:t>
            </a:r>
            <a:r>
              <a:rPr lang="hu-HU" sz="1400" dirty="0"/>
              <a:t>, </a:t>
            </a:r>
            <a:r>
              <a:rPr lang="hu-HU" sz="1400" b="1" dirty="0"/>
              <a:t>Márta Péntek</a:t>
            </a:r>
            <a:r>
              <a:rPr lang="hu-HU" sz="1400" dirty="0"/>
              <a:t>, Dionne Kringos, </a:t>
            </a:r>
            <a:r>
              <a:rPr lang="hu-HU" sz="1400" b="1" dirty="0"/>
              <a:t>Niek Klazinga, László Gulácsi, Óscar Brito Fernandes, Imre Boncz</a:t>
            </a:r>
            <a:r>
              <a:rPr lang="hu-HU" sz="1400" dirty="0"/>
              <a:t>, </a:t>
            </a:r>
            <a:r>
              <a:rPr lang="hu-HU" sz="1400" b="1" dirty="0"/>
              <a:t>Petra Baji, </a:t>
            </a:r>
            <a:r>
              <a:rPr lang="hu-HU" sz="1400" dirty="0" err="1"/>
              <a:t>Unmet</a:t>
            </a:r>
            <a:r>
              <a:rPr lang="hu-HU" sz="1400" dirty="0"/>
              <a:t> </a:t>
            </a:r>
            <a:r>
              <a:rPr lang="hu-HU" sz="1400" dirty="0" err="1"/>
              <a:t>medical</a:t>
            </a:r>
            <a:r>
              <a:rPr lang="hu-HU" sz="1400" dirty="0"/>
              <a:t> </a:t>
            </a:r>
            <a:r>
              <a:rPr lang="hu-HU" sz="1400" dirty="0" err="1"/>
              <a:t>needs</a:t>
            </a:r>
            <a:r>
              <a:rPr lang="hu-HU" sz="1400" dirty="0"/>
              <a:t> in </a:t>
            </a:r>
            <a:r>
              <a:rPr lang="hu-HU" sz="1400" dirty="0" err="1"/>
              <a:t>ambulatory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 in Hungary: </a:t>
            </a:r>
            <a:r>
              <a:rPr lang="hu-HU" sz="1400" dirty="0" err="1"/>
              <a:t>forgone</a:t>
            </a:r>
            <a:r>
              <a:rPr lang="hu-HU" sz="1400" dirty="0"/>
              <a:t> </a:t>
            </a:r>
            <a:r>
              <a:rPr lang="hu-HU" sz="1400" dirty="0" err="1"/>
              <a:t>visits</a:t>
            </a:r>
            <a:r>
              <a:rPr lang="hu-HU" sz="1400" dirty="0"/>
              <a:t> and </a:t>
            </a:r>
            <a:r>
              <a:rPr lang="hu-HU" sz="1400" dirty="0" err="1"/>
              <a:t>medications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 a </a:t>
            </a:r>
            <a:r>
              <a:rPr lang="hu-HU" sz="1400" dirty="0" err="1"/>
              <a:t>representative</a:t>
            </a:r>
            <a:r>
              <a:rPr lang="hu-HU" sz="1400" dirty="0"/>
              <a:t>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, The European Journal of Health </a:t>
            </a:r>
            <a:r>
              <a:rPr lang="hu-HU" sz="1400" dirty="0" err="1"/>
              <a:t>Economics</a:t>
            </a:r>
            <a:r>
              <a:rPr lang="hu-HU" sz="1400" dirty="0"/>
              <a:t> (2019) 20 (</a:t>
            </a:r>
            <a:r>
              <a:rPr lang="hu-HU" sz="1400" dirty="0" err="1"/>
              <a:t>Suppl</a:t>
            </a:r>
            <a:r>
              <a:rPr lang="hu-HU" sz="1400" dirty="0"/>
              <a:t> 1):S71–S78,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Óscar Brito Fernandes, Petra Baji</a:t>
            </a:r>
            <a:r>
              <a:rPr lang="hu-HU" sz="1400" dirty="0"/>
              <a:t>, Dionne Kringos, </a:t>
            </a:r>
            <a:r>
              <a:rPr lang="hu-HU" sz="1400" b="1" dirty="0"/>
              <a:t>Niek Klazinga, László Gulácsi, </a:t>
            </a:r>
            <a:r>
              <a:rPr lang="hu-HU" sz="1400" dirty="0" err="1"/>
              <a:t>Armin</a:t>
            </a:r>
            <a:r>
              <a:rPr lang="hu-HU" sz="1400" dirty="0"/>
              <a:t> </a:t>
            </a:r>
            <a:r>
              <a:rPr lang="hu-HU" sz="1400" dirty="0" err="1"/>
              <a:t>Lucevic</a:t>
            </a:r>
            <a:r>
              <a:rPr lang="hu-HU" sz="1400" dirty="0"/>
              <a:t>, </a:t>
            </a:r>
            <a:r>
              <a:rPr lang="hu-HU" sz="1400" b="1" dirty="0"/>
              <a:t>Imre Boncz, Márta Péntek</a:t>
            </a:r>
            <a:r>
              <a:rPr lang="hu-HU" sz="1400" dirty="0"/>
              <a:t>, </a:t>
            </a:r>
            <a:r>
              <a:rPr lang="hu-HU" sz="1400" dirty="0" err="1"/>
              <a:t>Patient</a:t>
            </a:r>
            <a:r>
              <a:rPr lang="hu-HU" sz="1400" dirty="0"/>
              <a:t> </a:t>
            </a:r>
            <a:r>
              <a:rPr lang="hu-HU" sz="1400" dirty="0" err="1"/>
              <a:t>experiences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outpatient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 in Hungary: </a:t>
            </a:r>
            <a:r>
              <a:rPr lang="hu-HU" sz="1400" dirty="0" err="1"/>
              <a:t>results</a:t>
            </a:r>
            <a:r>
              <a:rPr lang="hu-HU" sz="1400" dirty="0"/>
              <a:t> of an online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r>
              <a:rPr lang="hu-HU" sz="1400" dirty="0"/>
              <a:t>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1):S79–S90 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2848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4/2019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Fanni 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dirty="0" err="1"/>
              <a:t>Peep</a:t>
            </a:r>
            <a:r>
              <a:rPr lang="hu-HU" sz="1400" dirty="0"/>
              <a:t> F. M. </a:t>
            </a:r>
            <a:r>
              <a:rPr lang="hu-HU" sz="1400" dirty="0" err="1"/>
              <a:t>Stalmeier</a:t>
            </a:r>
            <a:r>
              <a:rPr lang="hu-HU" sz="1400" dirty="0"/>
              <a:t>, </a:t>
            </a:r>
            <a:r>
              <a:rPr lang="hu-HU" sz="1400" b="1" dirty="0"/>
              <a:t>Márta Pénte</a:t>
            </a:r>
            <a:r>
              <a:rPr lang="hu-HU" sz="1400" dirty="0"/>
              <a:t>k, Valentin </a:t>
            </a:r>
            <a:r>
              <a:rPr lang="hu-HU" sz="1400" dirty="0" err="1"/>
              <a:t>Brodszky</a:t>
            </a:r>
            <a:r>
              <a:rPr lang="hu-HU" sz="1400" dirty="0"/>
              <a:t>, Gábor Ruzsa, Lóránt Gönczi, Károly </a:t>
            </a:r>
            <a:r>
              <a:rPr lang="hu-HU" sz="1400" dirty="0" err="1"/>
              <a:t>Palatka</a:t>
            </a:r>
            <a:r>
              <a:rPr lang="hu-HU" sz="1400" dirty="0"/>
              <a:t>, László </a:t>
            </a:r>
            <a:r>
              <a:rPr lang="hu-HU" sz="1400" dirty="0" err="1"/>
              <a:t>Herszényi</a:t>
            </a:r>
            <a:r>
              <a:rPr lang="hu-HU" sz="1400" dirty="0"/>
              <a:t>, Eszter </a:t>
            </a:r>
            <a:r>
              <a:rPr lang="hu-HU" sz="1400" dirty="0" err="1"/>
              <a:t>Schäfer</a:t>
            </a:r>
            <a:r>
              <a:rPr lang="hu-HU" sz="1400" dirty="0"/>
              <a:t>, János </a:t>
            </a:r>
            <a:r>
              <a:rPr lang="hu-HU" sz="1400" dirty="0" err="1"/>
              <a:t>Banai</a:t>
            </a:r>
            <a:r>
              <a:rPr lang="hu-HU" sz="1400" dirty="0"/>
              <a:t>, Mariann </a:t>
            </a:r>
            <a:r>
              <a:rPr lang="hu-HU" sz="1400" dirty="0" err="1"/>
              <a:t>Rutka</a:t>
            </a:r>
            <a:r>
              <a:rPr lang="hu-HU" sz="1400" dirty="0"/>
              <a:t>, </a:t>
            </a:r>
            <a:r>
              <a:rPr lang="hu-HU" sz="1400" b="1" dirty="0"/>
              <a:t>László Gulácsi</a:t>
            </a:r>
            <a:r>
              <a:rPr lang="hu-HU" sz="1400" dirty="0"/>
              <a:t>, Peter L. Lakatos, </a:t>
            </a:r>
            <a:r>
              <a:rPr lang="hu-HU" sz="1400" dirty="0" err="1"/>
              <a:t>Patient</a:t>
            </a:r>
            <a:r>
              <a:rPr lang="hu-HU" sz="1400" dirty="0"/>
              <a:t> and </a:t>
            </a:r>
            <a:r>
              <a:rPr lang="hu-HU" sz="1400" dirty="0" err="1"/>
              <a:t>general</a:t>
            </a:r>
            <a:r>
              <a:rPr lang="hu-HU" sz="1400" dirty="0"/>
              <a:t>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values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 </a:t>
            </a:r>
            <a:r>
              <a:rPr lang="hu-HU" sz="1400" dirty="0" err="1"/>
              <a:t>luminal</a:t>
            </a:r>
            <a:r>
              <a:rPr lang="hu-HU" sz="1400" dirty="0"/>
              <a:t> and </a:t>
            </a:r>
            <a:r>
              <a:rPr lang="hu-HU" sz="1400" dirty="0" err="1"/>
              <a:t>perianal</a:t>
            </a:r>
            <a:r>
              <a:rPr lang="hu-HU" sz="1400" dirty="0"/>
              <a:t> </a:t>
            </a:r>
            <a:r>
              <a:rPr lang="hu-HU" sz="1400" dirty="0" err="1"/>
              <a:t>fistulising</a:t>
            </a:r>
            <a:r>
              <a:rPr lang="hu-HU" sz="1400" dirty="0"/>
              <a:t> Crohn’s </a:t>
            </a:r>
            <a:r>
              <a:rPr lang="hu-HU" sz="1400" dirty="0" err="1"/>
              <a:t>disease</a:t>
            </a:r>
            <a:r>
              <a:rPr lang="hu-HU" sz="1400" dirty="0"/>
              <a:t>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state</a:t>
            </a:r>
            <a:r>
              <a:rPr lang="hu-HU" sz="1400" dirty="0"/>
              <a:t>, The European Journal of Health Economics(2019) 20 (</a:t>
            </a:r>
            <a:r>
              <a:rPr lang="hu-HU" sz="1400" dirty="0" err="1"/>
              <a:t>Suppl</a:t>
            </a:r>
            <a:r>
              <a:rPr lang="hu-HU" sz="1400" dirty="0"/>
              <a:t> 1):S91–S100,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Ariel </a:t>
            </a:r>
            <a:r>
              <a:rPr lang="hu-HU" sz="1400" dirty="0" err="1"/>
              <a:t>Mitev</a:t>
            </a:r>
            <a:r>
              <a:rPr lang="hu-HU" sz="1400" dirty="0"/>
              <a:t>, Fanni Rencz, Béla Tamási, Krisztina Hajdu, </a:t>
            </a:r>
            <a:r>
              <a:rPr lang="hu-HU" sz="1400" b="1" dirty="0"/>
              <a:t>Márta Péntek, László Gulácsi, </a:t>
            </a:r>
            <a:r>
              <a:rPr lang="hu-HU" sz="1400" dirty="0"/>
              <a:t>Andrea Szegedi, Zsuzsanna Bata-Csörgő, Ágnes Kinyó, Miklós Sárdy, Valentin Brodszky, </a:t>
            </a:r>
            <a:r>
              <a:rPr lang="hu-HU" sz="1400" dirty="0" err="1"/>
              <a:t>Subjective</a:t>
            </a:r>
            <a:r>
              <a:rPr lang="hu-HU" sz="1400" dirty="0"/>
              <a:t> </a:t>
            </a:r>
            <a:r>
              <a:rPr lang="hu-HU" sz="1400" dirty="0" err="1"/>
              <a:t>well‑being</a:t>
            </a:r>
            <a:r>
              <a:rPr lang="hu-HU" sz="1400" dirty="0"/>
              <a:t> in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pemphigus</a:t>
            </a:r>
            <a:r>
              <a:rPr lang="hu-HU" sz="1400" dirty="0"/>
              <a:t>: a </a:t>
            </a:r>
            <a:r>
              <a:rPr lang="hu-HU" sz="1400" dirty="0" err="1"/>
              <a:t>path</a:t>
            </a:r>
            <a:r>
              <a:rPr lang="hu-HU" sz="1400" dirty="0"/>
              <a:t> </a:t>
            </a:r>
            <a:r>
              <a:rPr lang="hu-HU" sz="1400" dirty="0" err="1"/>
              <a:t>analysis</a:t>
            </a:r>
            <a:r>
              <a:rPr lang="hu-HU" sz="1400" dirty="0"/>
              <a:t>,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1):S101–S107,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>
              <a:spcBef>
                <a:spcPts val="0"/>
              </a:spcBef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Valentina </a:t>
            </a:r>
            <a:r>
              <a:rPr lang="hu-HU" sz="1400" b="1" dirty="0" err="1"/>
              <a:t>Prevolnik</a:t>
            </a:r>
            <a:r>
              <a:rPr lang="hu-HU" sz="1400" b="1" dirty="0"/>
              <a:t> Rupel</a:t>
            </a:r>
            <a:r>
              <a:rPr lang="hu-HU" sz="1400" dirty="0"/>
              <a:t>, </a:t>
            </a:r>
            <a:r>
              <a:rPr lang="hu-HU" sz="1400" dirty="0" err="1"/>
              <a:t>Marko</a:t>
            </a:r>
            <a:r>
              <a:rPr lang="hu-HU" sz="1400" dirty="0"/>
              <a:t> </a:t>
            </a:r>
            <a:r>
              <a:rPr lang="hu-HU" sz="1400" dirty="0" err="1"/>
              <a:t>Divjak</a:t>
            </a:r>
            <a:r>
              <a:rPr lang="hu-HU" sz="1400" dirty="0"/>
              <a:t>, </a:t>
            </a:r>
            <a:r>
              <a:rPr lang="hu-HU" sz="1400" b="1" dirty="0"/>
              <a:t>Zsombor Zrubka</a:t>
            </a:r>
            <a:r>
              <a:rPr lang="hu-HU" sz="1400" dirty="0"/>
              <a:t>, Fanni Rencz, </a:t>
            </a:r>
            <a:r>
              <a:rPr lang="hu-HU" sz="1400" b="1" dirty="0"/>
              <a:t>László Gulácsi, Dominik Golicki</a:t>
            </a:r>
            <a:r>
              <a:rPr lang="hu-HU" sz="1400" dirty="0"/>
              <a:t>, </a:t>
            </a:r>
            <a:r>
              <a:rPr lang="hu-HU" sz="1400" dirty="0" err="1"/>
              <a:t>Dagmara</a:t>
            </a:r>
            <a:r>
              <a:rPr lang="hu-HU" sz="1400" dirty="0"/>
              <a:t> </a:t>
            </a:r>
            <a:r>
              <a:rPr lang="hu-HU" sz="1400" dirty="0" err="1"/>
              <a:t>Mirowska-Guzel</a:t>
            </a:r>
            <a:r>
              <a:rPr lang="hu-HU" sz="1400" dirty="0"/>
              <a:t>, Judit Simon, Valentin Brodszky, </a:t>
            </a:r>
            <a:r>
              <a:rPr lang="hu-HU" sz="1400" b="1" dirty="0"/>
              <a:t>Petra Baji</a:t>
            </a:r>
            <a:r>
              <a:rPr lang="hu-HU" sz="1400" dirty="0"/>
              <a:t>, </a:t>
            </a:r>
            <a:r>
              <a:rPr lang="hu-HU" sz="1400" dirty="0" err="1"/>
              <a:t>Jakub</a:t>
            </a:r>
            <a:r>
              <a:rPr lang="hu-HU" sz="1400" dirty="0"/>
              <a:t> Závada, </a:t>
            </a:r>
            <a:r>
              <a:rPr lang="hu-HU" sz="1400" dirty="0" err="1"/>
              <a:t>Guenka</a:t>
            </a:r>
            <a:r>
              <a:rPr lang="hu-HU" sz="1400" dirty="0"/>
              <a:t> </a:t>
            </a:r>
            <a:r>
              <a:rPr lang="hu-HU" sz="1400" dirty="0" err="1"/>
              <a:t>Petrova</a:t>
            </a:r>
            <a:r>
              <a:rPr lang="hu-HU" sz="1400" dirty="0"/>
              <a:t>, </a:t>
            </a:r>
            <a:r>
              <a:rPr lang="hu-HU" sz="1400" dirty="0" err="1"/>
              <a:t>Alexandru</a:t>
            </a:r>
            <a:r>
              <a:rPr lang="hu-HU" sz="1400" dirty="0"/>
              <a:t> </a:t>
            </a:r>
            <a:r>
              <a:rPr lang="hu-HU" sz="1400" dirty="0" err="1"/>
              <a:t>Rotar</a:t>
            </a:r>
            <a:r>
              <a:rPr lang="hu-HU" sz="1400" dirty="0"/>
              <a:t>, </a:t>
            </a:r>
            <a:r>
              <a:rPr lang="hu-HU" sz="1400" b="1" dirty="0"/>
              <a:t>Márta Péntek</a:t>
            </a:r>
            <a:r>
              <a:rPr lang="hu-HU" sz="1400" dirty="0"/>
              <a:t>, EQ-5D </a:t>
            </a:r>
            <a:r>
              <a:rPr lang="hu-HU" sz="1400" dirty="0" err="1"/>
              <a:t>studies</a:t>
            </a:r>
            <a:r>
              <a:rPr lang="hu-HU" sz="1400" dirty="0"/>
              <a:t> in </a:t>
            </a:r>
            <a:r>
              <a:rPr lang="hu-HU" sz="1400" dirty="0" err="1"/>
              <a:t>nervous</a:t>
            </a:r>
            <a:r>
              <a:rPr lang="hu-HU" sz="1400" dirty="0"/>
              <a:t> </a:t>
            </a:r>
            <a:r>
              <a:rPr lang="hu-HU" sz="1400" dirty="0" err="1"/>
              <a:t>system</a:t>
            </a:r>
            <a:r>
              <a:rPr lang="hu-HU" sz="1400" dirty="0"/>
              <a:t> </a:t>
            </a:r>
            <a:r>
              <a:rPr lang="hu-HU" sz="1400" dirty="0" err="1"/>
              <a:t>diseases</a:t>
            </a:r>
            <a:r>
              <a:rPr lang="hu-HU" sz="1400" dirty="0"/>
              <a:t> in </a:t>
            </a:r>
            <a:r>
              <a:rPr lang="hu-HU" sz="1400" dirty="0" err="1"/>
              <a:t>eight</a:t>
            </a:r>
            <a:r>
              <a:rPr lang="hu-HU" sz="1400" dirty="0"/>
              <a:t> </a:t>
            </a:r>
            <a:r>
              <a:rPr lang="hu-HU" sz="1400" dirty="0" err="1"/>
              <a:t>Central</a:t>
            </a:r>
            <a:r>
              <a:rPr lang="hu-HU" sz="1400" dirty="0"/>
              <a:t> and </a:t>
            </a:r>
            <a:r>
              <a:rPr lang="hu-HU" sz="1400" dirty="0" err="1"/>
              <a:t>East</a:t>
            </a:r>
            <a:r>
              <a:rPr lang="hu-HU" sz="1400" dirty="0"/>
              <a:t> European </a:t>
            </a:r>
            <a:r>
              <a:rPr lang="hu-HU" sz="1400" dirty="0" err="1"/>
              <a:t>countries</a:t>
            </a:r>
            <a:r>
              <a:rPr lang="hu-HU" sz="1400" dirty="0"/>
              <a:t>: a </a:t>
            </a:r>
            <a:r>
              <a:rPr lang="hu-HU" sz="1400" dirty="0" err="1"/>
              <a:t>systematic</a:t>
            </a:r>
            <a:r>
              <a:rPr lang="hu-HU" sz="1400" dirty="0"/>
              <a:t> </a:t>
            </a:r>
            <a:r>
              <a:rPr lang="hu-HU" sz="1400" dirty="0" err="1"/>
              <a:t>literature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1):S109–S117,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 Zrubka, Zsuzsanna Beretzky, </a:t>
            </a:r>
            <a:r>
              <a:rPr lang="hu-HU" sz="1400" dirty="0"/>
              <a:t>Zoltán Hermann, Valentin Brodszky</a:t>
            </a:r>
            <a:r>
              <a:rPr lang="hu-HU" sz="1400" b="1" dirty="0"/>
              <a:t>, László Gulácsi</a:t>
            </a:r>
            <a:r>
              <a:rPr lang="hu-HU" sz="1400" dirty="0"/>
              <a:t>, Fanni Rencz, </a:t>
            </a:r>
            <a:r>
              <a:rPr lang="hu-HU" sz="1400" b="1" dirty="0"/>
              <a:t>Petra Baji, Dominik Golicki</a:t>
            </a:r>
            <a:r>
              <a:rPr lang="hu-HU" sz="1400" dirty="0"/>
              <a:t>, </a:t>
            </a:r>
            <a:r>
              <a:rPr lang="hu-HU" sz="1400" b="1" dirty="0"/>
              <a:t>Valentina </a:t>
            </a:r>
            <a:r>
              <a:rPr lang="hu-HU" sz="1400" b="1" dirty="0" err="1"/>
              <a:t>Prevolnik</a:t>
            </a:r>
            <a:r>
              <a:rPr lang="hu-HU" sz="1400" b="1" dirty="0"/>
              <a:t>‑Rupel, Márta Péntek</a:t>
            </a:r>
            <a:r>
              <a:rPr lang="hu-HU" sz="1400" dirty="0"/>
              <a:t>, A </a:t>
            </a:r>
            <a:r>
              <a:rPr lang="hu-HU" sz="1400" dirty="0" err="1"/>
              <a:t>comparison</a:t>
            </a:r>
            <a:r>
              <a:rPr lang="hu-HU" sz="1400" dirty="0"/>
              <a:t> of European, </a:t>
            </a:r>
            <a:r>
              <a:rPr lang="hu-HU" sz="1400" dirty="0" err="1"/>
              <a:t>Polish</a:t>
            </a:r>
            <a:r>
              <a:rPr lang="hu-HU" sz="1400" dirty="0"/>
              <a:t>, </a:t>
            </a:r>
            <a:r>
              <a:rPr lang="hu-HU" sz="1400" dirty="0" err="1"/>
              <a:t>Slovenian</a:t>
            </a:r>
            <a:r>
              <a:rPr lang="hu-HU" sz="1400" dirty="0"/>
              <a:t> and British EQ‑5D‑3L </a:t>
            </a:r>
            <a:r>
              <a:rPr lang="hu-HU" sz="1400" dirty="0" err="1"/>
              <a:t>value</a:t>
            </a:r>
            <a:r>
              <a:rPr lang="hu-HU" sz="1400" dirty="0"/>
              <a:t> </a:t>
            </a:r>
            <a:r>
              <a:rPr lang="hu-HU" sz="1400" dirty="0" err="1"/>
              <a:t>sets</a:t>
            </a:r>
            <a:r>
              <a:rPr lang="hu-HU" sz="1400" dirty="0"/>
              <a:t> </a:t>
            </a:r>
            <a:r>
              <a:rPr lang="hu-HU" sz="1400" dirty="0" err="1"/>
              <a:t>using</a:t>
            </a:r>
            <a:r>
              <a:rPr lang="hu-HU" sz="1400" dirty="0"/>
              <a:t> a </a:t>
            </a:r>
            <a:r>
              <a:rPr lang="hu-HU" sz="1400" dirty="0" err="1"/>
              <a:t>Hungarian</a:t>
            </a:r>
            <a:r>
              <a:rPr lang="hu-HU" sz="1400" dirty="0"/>
              <a:t> </a:t>
            </a:r>
            <a:r>
              <a:rPr lang="hu-HU" sz="1400" dirty="0" err="1"/>
              <a:t>sample</a:t>
            </a:r>
            <a:r>
              <a:rPr lang="hu-HU" sz="1400" dirty="0"/>
              <a:t> of 18 </a:t>
            </a:r>
            <a:r>
              <a:rPr lang="hu-HU" sz="1400" dirty="0" err="1"/>
              <a:t>chronic</a:t>
            </a:r>
            <a:r>
              <a:rPr lang="hu-HU" sz="1400" dirty="0"/>
              <a:t> </a:t>
            </a:r>
            <a:r>
              <a:rPr lang="hu-HU" sz="1400" dirty="0" err="1"/>
              <a:t>diseases</a:t>
            </a:r>
            <a:r>
              <a:rPr lang="hu-HU" sz="1400" dirty="0"/>
              <a:t>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1):S119–S132,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971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5/2019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 Zrubka, Dominik Golicki, Valentina </a:t>
            </a:r>
            <a:r>
              <a:rPr lang="hu-HU" sz="1400" b="1" dirty="0" err="1"/>
              <a:t>Prevolnik</a:t>
            </a:r>
            <a:r>
              <a:rPr lang="hu-HU" sz="1400" b="1" dirty="0"/>
              <a:t>‑Rupel, Petra Baji, </a:t>
            </a:r>
            <a:r>
              <a:rPr lang="hu-HU" sz="1400" dirty="0"/>
              <a:t>Fanni Rencz, Valentin Brodszky</a:t>
            </a:r>
            <a:r>
              <a:rPr lang="hu-HU" sz="1400" b="1" dirty="0"/>
              <a:t>, László Gulácsi, Márta Péntek</a:t>
            </a:r>
            <a:r>
              <a:rPr lang="hu-HU" sz="1400" dirty="0"/>
              <a:t>, </a:t>
            </a:r>
            <a:r>
              <a:rPr lang="hu-HU" sz="1400" dirty="0" err="1"/>
              <a:t>Towards</a:t>
            </a:r>
            <a:r>
              <a:rPr lang="hu-HU" sz="1400" dirty="0"/>
              <a:t> a </a:t>
            </a:r>
            <a:r>
              <a:rPr lang="hu-HU" sz="1400" dirty="0" err="1"/>
              <a:t>Central‑Eastern</a:t>
            </a:r>
            <a:r>
              <a:rPr lang="hu-HU" sz="1400" dirty="0"/>
              <a:t> European EQ‑5D‑3L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norm</a:t>
            </a:r>
            <a:r>
              <a:rPr lang="hu-HU" sz="1400" dirty="0"/>
              <a:t>: </a:t>
            </a:r>
            <a:r>
              <a:rPr lang="hu-HU" sz="1400" dirty="0" err="1"/>
              <a:t>comparing</a:t>
            </a:r>
            <a:r>
              <a:rPr lang="hu-HU" sz="1400" dirty="0"/>
              <a:t> </a:t>
            </a:r>
            <a:r>
              <a:rPr lang="hu-HU" sz="1400" dirty="0" err="1"/>
              <a:t>data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 </a:t>
            </a:r>
            <a:r>
              <a:rPr lang="hu-HU" sz="1400" dirty="0" err="1"/>
              <a:t>Hungarian</a:t>
            </a:r>
            <a:r>
              <a:rPr lang="hu-HU" sz="1400" dirty="0"/>
              <a:t>, </a:t>
            </a:r>
            <a:r>
              <a:rPr lang="hu-HU" sz="1400" dirty="0" err="1"/>
              <a:t>Polish</a:t>
            </a:r>
            <a:r>
              <a:rPr lang="hu-HU" sz="1400" dirty="0"/>
              <a:t> and </a:t>
            </a:r>
            <a:r>
              <a:rPr lang="hu-HU" sz="1400" dirty="0" err="1"/>
              <a:t>Slovenian</a:t>
            </a:r>
            <a:r>
              <a:rPr lang="hu-HU" sz="1400" dirty="0"/>
              <a:t> </a:t>
            </a:r>
            <a:r>
              <a:rPr lang="hu-HU" sz="1400" dirty="0" err="1"/>
              <a:t>population</a:t>
            </a:r>
            <a:r>
              <a:rPr lang="hu-HU" sz="1400" dirty="0"/>
              <a:t> </a:t>
            </a:r>
            <a:r>
              <a:rPr lang="hu-HU" sz="1400" dirty="0" err="1"/>
              <a:t>studies</a:t>
            </a:r>
            <a:r>
              <a:rPr lang="hu-HU" sz="1400" dirty="0"/>
              <a:t>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1):S141–S154,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D1,  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Valentin </a:t>
            </a:r>
            <a:r>
              <a:rPr lang="hu-HU" sz="1400" dirty="0" err="1"/>
              <a:t>Brodszky</a:t>
            </a:r>
            <a:r>
              <a:rPr lang="hu-HU" sz="1400" dirty="0"/>
              <a:t>, </a:t>
            </a:r>
            <a:r>
              <a:rPr lang="hu-HU" sz="1400" b="1" dirty="0"/>
              <a:t>Zsuzsanna </a:t>
            </a:r>
            <a:r>
              <a:rPr lang="hu-HU" sz="1400" b="1" dirty="0" err="1"/>
              <a:t>Beretzky</a:t>
            </a:r>
            <a:r>
              <a:rPr lang="hu-HU" sz="1400" b="1" dirty="0"/>
              <a:t>, Petra Baji</a:t>
            </a:r>
            <a:r>
              <a:rPr lang="hu-HU" sz="1400" dirty="0"/>
              <a:t>, Fanni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b="1" dirty="0"/>
              <a:t>Márta Péntek</a:t>
            </a:r>
            <a:r>
              <a:rPr lang="hu-HU" sz="1400" dirty="0"/>
              <a:t>, </a:t>
            </a:r>
            <a:r>
              <a:rPr lang="hu-HU" sz="1400" dirty="0" err="1"/>
              <a:t>Alexandru</a:t>
            </a:r>
            <a:r>
              <a:rPr lang="hu-HU" sz="1400" dirty="0"/>
              <a:t> </a:t>
            </a:r>
            <a:r>
              <a:rPr lang="hu-HU" sz="1400" dirty="0" err="1"/>
              <a:t>Rotar</a:t>
            </a:r>
            <a:r>
              <a:rPr lang="hu-HU" sz="14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Konstantin </a:t>
            </a:r>
            <a:r>
              <a:rPr lang="hu-HU" sz="1400" dirty="0" err="1"/>
              <a:t>Tachkov</a:t>
            </a:r>
            <a:r>
              <a:rPr lang="hu-HU" sz="1400" dirty="0"/>
              <a:t>, Susanne Mayer, Judit Simon, </a:t>
            </a:r>
            <a:r>
              <a:rPr lang="hu-HU" sz="1400" dirty="0" err="1"/>
              <a:t>Maciej</a:t>
            </a:r>
            <a:r>
              <a:rPr lang="hu-HU" sz="1400" dirty="0"/>
              <a:t> </a:t>
            </a:r>
            <a:r>
              <a:rPr lang="hu-HU" sz="1400" dirty="0" err="1"/>
              <a:t>Niewada</a:t>
            </a:r>
            <a:r>
              <a:rPr lang="hu-HU" sz="1400" dirty="0"/>
              <a:t>, </a:t>
            </a:r>
            <a:r>
              <a:rPr lang="hu-HU" sz="1400" dirty="0" err="1"/>
              <a:t>Rok</a:t>
            </a:r>
            <a:r>
              <a:rPr lang="hu-HU" sz="1400" dirty="0"/>
              <a:t> </a:t>
            </a:r>
            <a:r>
              <a:rPr lang="hu-HU" sz="1400" dirty="0" err="1"/>
              <a:t>Hren</a:t>
            </a:r>
            <a:r>
              <a:rPr lang="hu-HU" sz="1400" dirty="0"/>
              <a:t>, </a:t>
            </a:r>
            <a:r>
              <a:rPr lang="hu-HU" sz="1400" b="1" dirty="0"/>
              <a:t>László Gulácsi, </a:t>
            </a:r>
            <a:r>
              <a:rPr lang="hu-HU" sz="1400" dirty="0"/>
              <a:t>Cost‑of‑</a:t>
            </a:r>
            <a:r>
              <a:rPr lang="hu-HU" sz="1400" dirty="0" err="1"/>
              <a:t>illness</a:t>
            </a:r>
            <a:r>
              <a:rPr lang="hu-HU" sz="1400" dirty="0"/>
              <a:t> </a:t>
            </a:r>
            <a:r>
              <a:rPr lang="hu-HU" sz="1400" dirty="0" err="1"/>
              <a:t>studies</a:t>
            </a:r>
            <a:r>
              <a:rPr lang="hu-HU" sz="1400" dirty="0"/>
              <a:t> in </a:t>
            </a:r>
            <a:r>
              <a:rPr lang="hu-HU" sz="1400" dirty="0" err="1"/>
              <a:t>nine</a:t>
            </a:r>
            <a:r>
              <a:rPr lang="hu-HU" sz="1400" dirty="0"/>
              <a:t> </a:t>
            </a:r>
            <a:r>
              <a:rPr lang="hu-HU" sz="1400" dirty="0" err="1"/>
              <a:t>Central</a:t>
            </a:r>
            <a:r>
              <a:rPr lang="hu-HU" sz="1400" dirty="0"/>
              <a:t> and </a:t>
            </a:r>
            <a:r>
              <a:rPr lang="hu-HU" sz="1400" dirty="0" err="1"/>
              <a:t>Eastern</a:t>
            </a:r>
            <a:r>
              <a:rPr lang="hu-HU" sz="1400" dirty="0"/>
              <a:t> European </a:t>
            </a:r>
            <a:r>
              <a:rPr lang="hu-HU" sz="1400" dirty="0" err="1"/>
              <a:t>countries</a:t>
            </a:r>
            <a:r>
              <a:rPr lang="hu-HU" sz="1400" dirty="0"/>
              <a:t>, The European Journal of Health Economics (2019) 20 (</a:t>
            </a:r>
            <a:r>
              <a:rPr lang="hu-HU" sz="1400" dirty="0" err="1"/>
              <a:t>Suppl</a:t>
            </a:r>
            <a:r>
              <a:rPr lang="hu-HU" sz="1400" dirty="0"/>
              <a:t> 1):S155–S172, </a:t>
            </a:r>
            <a:r>
              <a:rPr lang="hu-HU" sz="1400" b="1" dirty="0"/>
              <a:t>IF: 2.367 </a:t>
            </a:r>
            <a:r>
              <a:rPr lang="hu-HU" sz="1400" b="1" dirty="0" err="1"/>
              <a:t>Scimago</a:t>
            </a:r>
            <a:r>
              <a:rPr lang="hu-HU" sz="1400" b="1" dirty="0"/>
              <a:t> D1 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K. Hajdu, V. </a:t>
            </a:r>
            <a:r>
              <a:rPr lang="hu-HU" sz="1400" dirty="0" err="1"/>
              <a:t>Brodszky</a:t>
            </a:r>
            <a:r>
              <a:rPr lang="hu-HU" sz="1400" dirty="0"/>
              <a:t>, P.F.M </a:t>
            </a:r>
            <a:r>
              <a:rPr lang="hu-HU" sz="1400" dirty="0" err="1"/>
              <a:t>Stalmeier</a:t>
            </a:r>
            <a:r>
              <a:rPr lang="hu-HU" sz="1400" dirty="0"/>
              <a:t>, G. Ruzsa, B. Tamási, </a:t>
            </a:r>
            <a:r>
              <a:rPr lang="hu-HU" sz="1400" b="1" dirty="0"/>
              <a:t>L. Gulácsi, M. Péntek</a:t>
            </a:r>
            <a:r>
              <a:rPr lang="hu-HU" sz="1400" dirty="0"/>
              <a:t>, M. </a:t>
            </a:r>
            <a:r>
              <a:rPr lang="hu-HU" sz="1400" dirty="0" err="1"/>
              <a:t>Sárdy</a:t>
            </a:r>
            <a:r>
              <a:rPr lang="hu-HU" sz="1400" dirty="0"/>
              <a:t>, Z. Bata-Csörgő, Á. </a:t>
            </a:r>
            <a:r>
              <a:rPr lang="hu-HU" sz="1400" dirty="0" err="1"/>
              <a:t>Kinyó</a:t>
            </a:r>
            <a:r>
              <a:rPr lang="hu-HU" sz="1400" dirty="0"/>
              <a:t>, A. Szegedi, F.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dirty="0" err="1"/>
              <a:t>Patient-assigned</a:t>
            </a:r>
            <a:r>
              <a:rPr lang="hu-HU" sz="1400" dirty="0"/>
              <a:t>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utility</a:t>
            </a:r>
            <a:r>
              <a:rPr lang="hu-HU" sz="1400" dirty="0"/>
              <a:t> </a:t>
            </a:r>
            <a:r>
              <a:rPr lang="hu-HU" sz="1400" dirty="0" err="1"/>
              <a:t>values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controlled</a:t>
            </a:r>
            <a:r>
              <a:rPr lang="hu-HU" sz="1400" dirty="0"/>
              <a:t> and </a:t>
            </a:r>
            <a:r>
              <a:rPr lang="hu-HU" sz="1400" dirty="0" err="1"/>
              <a:t>uncontrolled</a:t>
            </a:r>
            <a:r>
              <a:rPr lang="hu-HU" sz="1400" dirty="0"/>
              <a:t> </a:t>
            </a:r>
            <a:r>
              <a:rPr lang="hu-HU" sz="1400" dirty="0" err="1"/>
              <a:t>pemphigus</a:t>
            </a:r>
            <a:r>
              <a:rPr lang="hu-HU" sz="1400" dirty="0"/>
              <a:t> </a:t>
            </a:r>
            <a:r>
              <a:rPr lang="hu-HU" sz="1400" dirty="0" err="1"/>
              <a:t>vulgaris</a:t>
            </a:r>
            <a:r>
              <a:rPr lang="hu-HU" sz="1400" dirty="0"/>
              <a:t> and </a:t>
            </a:r>
            <a:r>
              <a:rPr lang="hu-HU" sz="1400" dirty="0" err="1"/>
              <a:t>foliaceus</a:t>
            </a:r>
            <a:r>
              <a:rPr lang="hu-HU" sz="1400" dirty="0"/>
              <a:t>, Journal of </a:t>
            </a:r>
            <a:r>
              <a:rPr lang="hu-HU" sz="1400" dirty="0" err="1"/>
              <a:t>the</a:t>
            </a:r>
            <a:r>
              <a:rPr lang="hu-HU" sz="1400" dirty="0"/>
              <a:t> European </a:t>
            </a:r>
            <a:r>
              <a:rPr lang="hu-HU" sz="1400" dirty="0" err="1"/>
              <a:t>Academy</a:t>
            </a:r>
            <a:r>
              <a:rPr lang="hu-HU" sz="1400" dirty="0"/>
              <a:t> of </a:t>
            </a:r>
            <a:r>
              <a:rPr lang="hu-HU" sz="1400" dirty="0" err="1"/>
              <a:t>Dermatology</a:t>
            </a:r>
            <a:r>
              <a:rPr lang="hu-HU" sz="1400" dirty="0"/>
              <a:t> and </a:t>
            </a:r>
            <a:r>
              <a:rPr lang="hu-HU" sz="1400" dirty="0" err="1"/>
              <a:t>Venereology</a:t>
            </a:r>
            <a:r>
              <a:rPr lang="hu-HU" sz="1400" dirty="0"/>
              <a:t>, </a:t>
            </a:r>
            <a:r>
              <a:rPr lang="pt-BR" sz="1400" dirty="0"/>
              <a:t>2019 Nov;33(11):2106-2113.</a:t>
            </a:r>
            <a:r>
              <a:rPr lang="hu-HU" sz="1400" dirty="0"/>
              <a:t> </a:t>
            </a:r>
            <a:r>
              <a:rPr lang="pt-BR" sz="1400" dirty="0"/>
              <a:t>doi: 10.1111/jdv.15765. </a:t>
            </a:r>
            <a:r>
              <a:rPr lang="hu-HU" sz="1400" dirty="0"/>
              <a:t> </a:t>
            </a:r>
            <a:r>
              <a:rPr lang="hu-HU" sz="1400" b="1" dirty="0"/>
              <a:t>IF: 5.248 </a:t>
            </a:r>
            <a:r>
              <a:rPr lang="hu-HU" sz="1400" b="1" dirty="0" err="1"/>
              <a:t>Scimago</a:t>
            </a:r>
            <a:r>
              <a:rPr lang="hu-HU" sz="1400" b="1" dirty="0"/>
              <a:t> D1 (</a:t>
            </a:r>
            <a:r>
              <a:rPr lang="hu-HU" sz="1400" b="1" dirty="0" err="1"/>
              <a:t>accepted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</a:t>
            </a:r>
            <a:r>
              <a:rPr lang="hu-HU" sz="1400" b="1" dirty="0" err="1"/>
              <a:t>publication</a:t>
            </a:r>
            <a:r>
              <a:rPr lang="hu-HU" sz="1400" b="1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/>
              <a:t>Zsombor Zrubka, László Gulácsi, </a:t>
            </a:r>
            <a:r>
              <a:rPr lang="hu-HU" sz="1400" dirty="0"/>
              <a:t>Valentin Brodszky, Fanni Rencz, </a:t>
            </a:r>
            <a:r>
              <a:rPr lang="hu-HU" sz="1400" dirty="0" err="1"/>
              <a:t>Rieke</a:t>
            </a:r>
            <a:r>
              <a:rPr lang="hu-HU" sz="1400" dirty="0"/>
              <a:t> </a:t>
            </a:r>
            <a:r>
              <a:rPr lang="hu-HU" sz="1400" dirty="0" err="1"/>
              <a:t>Alten</a:t>
            </a:r>
            <a:r>
              <a:rPr lang="hu-HU" sz="1400" dirty="0"/>
              <a:t>, Zoltán </a:t>
            </a:r>
            <a:r>
              <a:rPr lang="hu-HU" sz="1400" dirty="0" err="1"/>
              <a:t>Szekanecz</a:t>
            </a:r>
            <a:r>
              <a:rPr lang="hu-HU" sz="1400" dirty="0"/>
              <a:t>, and </a:t>
            </a:r>
            <a:r>
              <a:rPr lang="hu-HU" sz="1400" b="1" dirty="0"/>
              <a:t>Márta Péntek</a:t>
            </a:r>
            <a:r>
              <a:rPr lang="hu-HU" sz="1400" dirty="0"/>
              <a:t>, Long-</a:t>
            </a:r>
            <a:r>
              <a:rPr lang="hu-HU" sz="1400" dirty="0" err="1"/>
              <a:t>term</a:t>
            </a:r>
            <a:r>
              <a:rPr lang="hu-HU" sz="1400" dirty="0"/>
              <a:t> </a:t>
            </a:r>
            <a:r>
              <a:rPr lang="hu-HU" sz="1400" dirty="0" err="1"/>
              <a:t>efficacy</a:t>
            </a:r>
            <a:r>
              <a:rPr lang="hu-HU" sz="1400" dirty="0"/>
              <a:t> and cost-</a:t>
            </a:r>
            <a:r>
              <a:rPr lang="hu-HU" sz="1400" dirty="0" err="1"/>
              <a:t>effectiveness</a:t>
            </a:r>
            <a:r>
              <a:rPr lang="hu-HU" sz="1400" dirty="0"/>
              <a:t> of </a:t>
            </a:r>
            <a:r>
              <a:rPr lang="hu-HU" sz="1400" dirty="0" err="1"/>
              <a:t>infliximab</a:t>
            </a:r>
            <a:r>
              <a:rPr lang="hu-HU" sz="1400" dirty="0"/>
              <a:t> </a:t>
            </a:r>
            <a:r>
              <a:rPr lang="hu-HU" sz="1400" dirty="0" err="1"/>
              <a:t>as</a:t>
            </a:r>
            <a:r>
              <a:rPr lang="hu-HU" sz="1400" dirty="0"/>
              <a:t> </a:t>
            </a:r>
            <a:r>
              <a:rPr lang="hu-HU" sz="1400" dirty="0" err="1"/>
              <a:t>first</a:t>
            </a:r>
            <a:r>
              <a:rPr lang="hu-HU" sz="1400" dirty="0"/>
              <a:t>-line </a:t>
            </a:r>
            <a:r>
              <a:rPr lang="hu-HU" sz="1400" dirty="0" err="1"/>
              <a:t>treatment</a:t>
            </a:r>
            <a:r>
              <a:rPr lang="hu-HU" sz="1400" dirty="0"/>
              <a:t> in </a:t>
            </a:r>
            <a:r>
              <a:rPr lang="hu-HU" sz="1400" dirty="0" err="1"/>
              <a:t>rheumatoid</a:t>
            </a:r>
            <a:r>
              <a:rPr lang="hu-HU" sz="1400" dirty="0"/>
              <a:t> </a:t>
            </a:r>
            <a:r>
              <a:rPr lang="hu-HU" sz="1400" dirty="0" err="1"/>
              <a:t>arthritis</a:t>
            </a:r>
            <a:r>
              <a:rPr lang="hu-HU" sz="1400" dirty="0"/>
              <a:t>: </a:t>
            </a:r>
            <a:r>
              <a:rPr lang="hu-HU" sz="1400" dirty="0" err="1"/>
              <a:t>systematic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 and </a:t>
            </a:r>
            <a:r>
              <a:rPr lang="hu-HU" sz="1400" dirty="0" err="1"/>
              <a:t>meta-analysis</a:t>
            </a:r>
            <a:r>
              <a:rPr lang="hu-HU" sz="1400" dirty="0"/>
              <a:t>, </a:t>
            </a:r>
            <a:r>
              <a:rPr lang="hu-HU" sz="1400" dirty="0" err="1"/>
              <a:t>Expert</a:t>
            </a:r>
            <a:r>
              <a:rPr lang="hu-HU" sz="1400" dirty="0"/>
              <a:t> </a:t>
            </a:r>
            <a:r>
              <a:rPr lang="hu-HU" sz="1400" dirty="0" err="1"/>
              <a:t>Review</a:t>
            </a:r>
            <a:r>
              <a:rPr lang="hu-HU" sz="1400" dirty="0"/>
              <a:t> of Pharmacoeconomics &amp; </a:t>
            </a:r>
            <a:r>
              <a:rPr lang="hu-HU" sz="1400" dirty="0" err="1"/>
              <a:t>Outcomes</a:t>
            </a:r>
            <a:r>
              <a:rPr lang="hu-HU" sz="1400" dirty="0"/>
              <a:t> Research, 2019 Oct;19(5):537-549. DOI/MS ID: 10.1080/14737167.2019.1647104 /, </a:t>
            </a:r>
            <a:r>
              <a:rPr lang="hu-HU" sz="1400" b="1" dirty="0"/>
              <a:t>IF: 2.032 </a:t>
            </a:r>
            <a:r>
              <a:rPr lang="hu-HU" sz="1400" b="1" dirty="0" err="1"/>
              <a:t>Scimago</a:t>
            </a:r>
            <a:r>
              <a:rPr lang="hu-HU" sz="1400" b="1" dirty="0"/>
              <a:t> Q2  (</a:t>
            </a:r>
            <a:r>
              <a:rPr lang="hu-HU" sz="1400" b="1" dirty="0" err="1"/>
              <a:t>open</a:t>
            </a:r>
            <a:r>
              <a:rPr lang="hu-HU" sz="1400" b="1" dirty="0"/>
              <a:t> </a:t>
            </a:r>
            <a:r>
              <a:rPr lang="hu-HU" sz="1400" b="1" dirty="0" err="1"/>
              <a:t>access</a:t>
            </a:r>
            <a:r>
              <a:rPr lang="hu-HU" sz="14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39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in English 6/2019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79425" y="2330450"/>
            <a:ext cx="11212512" cy="3708400"/>
          </a:xfrm>
        </p:spPr>
        <p:txBody>
          <a:bodyPr/>
          <a:lstStyle/>
          <a:p>
            <a:pPr marL="0" indent="0">
              <a:buNone/>
            </a:pPr>
            <a:r>
              <a:rPr lang="hu-HU" sz="1400" dirty="0" err="1"/>
              <a:t>Jazieh</a:t>
            </a:r>
            <a:r>
              <a:rPr lang="hu-HU" sz="1400" dirty="0"/>
              <a:t> AR, </a:t>
            </a:r>
            <a:r>
              <a:rPr lang="hu-HU" sz="1400" dirty="0" err="1"/>
              <a:t>Pizzo</a:t>
            </a:r>
            <a:r>
              <a:rPr lang="hu-HU" sz="1400" dirty="0"/>
              <a:t> E, </a:t>
            </a:r>
            <a:r>
              <a:rPr lang="hu-HU" sz="1400" b="1" dirty="0" err="1"/>
              <a:t>Gulacsi</a:t>
            </a:r>
            <a:r>
              <a:rPr lang="hu-HU" sz="1400" b="1" dirty="0"/>
              <a:t> L, </a:t>
            </a:r>
            <a:r>
              <a:rPr lang="hu-HU" sz="1400" dirty="0" err="1"/>
              <a:t>Eldahiyat</a:t>
            </a:r>
            <a:r>
              <a:rPr lang="hu-HU" sz="1400" dirty="0"/>
              <a:t> F, Abu-</a:t>
            </a:r>
            <a:r>
              <a:rPr lang="hu-HU" sz="1400" dirty="0" err="1"/>
              <a:t>Helalah</a:t>
            </a:r>
            <a:r>
              <a:rPr lang="hu-HU" sz="1400" dirty="0"/>
              <a:t> M, </a:t>
            </a:r>
            <a:r>
              <a:rPr lang="hu-HU" sz="1400" dirty="0" err="1"/>
              <a:t>AlAbdulkareem</a:t>
            </a:r>
            <a:r>
              <a:rPr lang="hu-HU" sz="1400" dirty="0"/>
              <a:t> H, </a:t>
            </a:r>
            <a:r>
              <a:rPr lang="hu-HU" sz="1400" dirty="0" err="1"/>
              <a:t>Maraiki</a:t>
            </a:r>
            <a:r>
              <a:rPr lang="hu-HU" sz="1400" dirty="0"/>
              <a:t> F, </a:t>
            </a:r>
            <a:r>
              <a:rPr lang="hu-HU" sz="1400" dirty="0" err="1"/>
              <a:t>AlSaggabi</a:t>
            </a:r>
            <a:r>
              <a:rPr lang="hu-HU" sz="1400" dirty="0"/>
              <a:t> A, </a:t>
            </a:r>
            <a:r>
              <a:rPr lang="hu-HU" sz="1400" dirty="0" err="1"/>
              <a:t>Cornes</a:t>
            </a:r>
            <a:r>
              <a:rPr lang="hu-HU" sz="1400" dirty="0"/>
              <a:t> P, </a:t>
            </a:r>
            <a:r>
              <a:rPr lang="hu-HU" sz="1400" dirty="0" err="1"/>
              <a:t>Implementation</a:t>
            </a:r>
            <a:r>
              <a:rPr lang="hu-HU" sz="1400" dirty="0"/>
              <a:t> of Country-Wide Pharmacoeconomic </a:t>
            </a:r>
            <a:r>
              <a:rPr lang="hu-HU" sz="1400" dirty="0" err="1"/>
              <a:t>Principles</a:t>
            </a:r>
            <a:r>
              <a:rPr lang="hu-HU" sz="1400" dirty="0"/>
              <a:t> in </a:t>
            </a:r>
            <a:r>
              <a:rPr lang="hu-HU" sz="1400" dirty="0" err="1"/>
              <a:t>Cancer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 in </a:t>
            </a:r>
            <a:r>
              <a:rPr lang="hu-HU" sz="1400" dirty="0" err="1"/>
              <a:t>Developing</a:t>
            </a:r>
            <a:r>
              <a:rPr lang="hu-HU" sz="1400" dirty="0"/>
              <a:t> </a:t>
            </a:r>
            <a:r>
              <a:rPr lang="hu-HU" sz="1400" dirty="0" err="1"/>
              <a:t>Countries</a:t>
            </a:r>
            <a:r>
              <a:rPr lang="hu-HU" sz="1400" dirty="0"/>
              <a:t>, Global Journal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Quality</a:t>
            </a:r>
            <a:r>
              <a:rPr lang="hu-HU" sz="1400" dirty="0"/>
              <a:t> and </a:t>
            </a:r>
            <a:r>
              <a:rPr lang="hu-HU" sz="1400" dirty="0" err="1"/>
              <a:t>Safety</a:t>
            </a:r>
            <a:r>
              <a:rPr lang="hu-HU" sz="1400" dirty="0"/>
              <a:t> in </a:t>
            </a:r>
            <a:r>
              <a:rPr lang="hu-HU" sz="1400" dirty="0" err="1"/>
              <a:t>Healthcare</a:t>
            </a:r>
            <a:r>
              <a:rPr lang="hu-HU" sz="1400" dirty="0"/>
              <a:t>. (2019) 2 (4): 109–114. </a:t>
            </a:r>
            <a:r>
              <a:rPr lang="hu-HU" sz="1400" dirty="0" err="1"/>
              <a:t>Available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: http://</a:t>
            </a:r>
            <a:r>
              <a:rPr lang="hu-HU" sz="1400" dirty="0" err="1"/>
              <a:t>www.jqsh.org</a:t>
            </a:r>
            <a:r>
              <a:rPr lang="hu-HU" sz="1400" dirty="0"/>
              <a:t>/</a:t>
            </a:r>
            <a:r>
              <a:rPr lang="hu-HU" sz="1400" dirty="0" err="1"/>
              <a:t>preprintarticle.asp?id</a:t>
            </a:r>
            <a:r>
              <a:rPr lang="hu-HU" sz="1400" dirty="0"/>
              <a:t>=266840</a:t>
            </a:r>
          </a:p>
          <a:p>
            <a:pPr marL="0" indent="0">
              <a:buNone/>
            </a:pPr>
            <a:r>
              <a:rPr lang="hu-HU" sz="1400" dirty="0"/>
              <a:t>Polina Putrik, </a:t>
            </a:r>
            <a:r>
              <a:rPr lang="hu-HU" sz="1400" dirty="0" err="1"/>
              <a:t>Sofia</a:t>
            </a:r>
            <a:r>
              <a:rPr lang="hu-HU" sz="1400" dirty="0"/>
              <a:t> </a:t>
            </a:r>
            <a:r>
              <a:rPr lang="hu-HU" sz="1400" dirty="0" err="1"/>
              <a:t>Ramiro</a:t>
            </a:r>
            <a:r>
              <a:rPr lang="hu-HU" sz="1400" dirty="0"/>
              <a:t>, Francis </a:t>
            </a:r>
            <a:r>
              <a:rPr lang="hu-HU" sz="1400" dirty="0" err="1"/>
              <a:t>Guillemin</a:t>
            </a:r>
            <a:r>
              <a:rPr lang="hu-HU" sz="1400" dirty="0"/>
              <a:t>, </a:t>
            </a:r>
            <a:r>
              <a:rPr lang="hu-HU" sz="1400" b="1" dirty="0"/>
              <a:t>Márta Péntek, </a:t>
            </a:r>
            <a:r>
              <a:rPr lang="hu-HU" sz="1400" dirty="0" err="1"/>
              <a:t>Francisca</a:t>
            </a:r>
            <a:r>
              <a:rPr lang="hu-HU" sz="1400" dirty="0"/>
              <a:t> </a:t>
            </a:r>
            <a:r>
              <a:rPr lang="hu-HU" sz="1400" dirty="0" err="1"/>
              <a:t>Sivera</a:t>
            </a:r>
            <a:r>
              <a:rPr lang="hu-HU" sz="1400" dirty="0"/>
              <a:t>, </a:t>
            </a:r>
            <a:r>
              <a:rPr lang="hu-HU" sz="1400" dirty="0" err="1"/>
              <a:t>Tuulikki</a:t>
            </a:r>
            <a:r>
              <a:rPr lang="hu-HU" sz="1400" dirty="0"/>
              <a:t> Sokka, </a:t>
            </a:r>
            <a:r>
              <a:rPr lang="hu-HU" sz="1400" dirty="0" err="1"/>
              <a:t>Maarten</a:t>
            </a:r>
            <a:r>
              <a:rPr lang="hu-HU" sz="1400" dirty="0"/>
              <a:t> de </a:t>
            </a:r>
            <a:r>
              <a:rPr lang="hu-HU" sz="1400" dirty="0" err="1"/>
              <a:t>Wit</a:t>
            </a:r>
            <a:r>
              <a:rPr lang="hu-HU" sz="1400" dirty="0"/>
              <a:t>, Anthony d </a:t>
            </a:r>
            <a:r>
              <a:rPr lang="hu-HU" sz="1400" dirty="0" err="1"/>
              <a:t>Woolf</a:t>
            </a:r>
            <a:r>
              <a:rPr lang="hu-HU" sz="1400" dirty="0"/>
              <a:t>, </a:t>
            </a:r>
            <a:r>
              <a:rPr lang="hu-HU" sz="1400" dirty="0" err="1"/>
              <a:t>Angela</a:t>
            </a:r>
            <a:r>
              <a:rPr lang="hu-HU" sz="1400" dirty="0"/>
              <a:t> </a:t>
            </a:r>
            <a:r>
              <a:rPr lang="hu-HU" sz="1400" dirty="0" err="1"/>
              <a:t>Zink</a:t>
            </a:r>
            <a:r>
              <a:rPr lang="hu-HU" sz="1400" dirty="0"/>
              <a:t>, </a:t>
            </a:r>
            <a:r>
              <a:rPr lang="hu-HU" sz="1400" dirty="0" err="1"/>
              <a:t>Daina</a:t>
            </a:r>
            <a:r>
              <a:rPr lang="hu-HU" sz="1400" dirty="0"/>
              <a:t> </a:t>
            </a:r>
            <a:r>
              <a:rPr lang="hu-HU" sz="1400" dirty="0" err="1"/>
              <a:t>Andersone</a:t>
            </a:r>
            <a:r>
              <a:rPr lang="hu-HU" sz="1400" dirty="0"/>
              <a:t>, </a:t>
            </a:r>
            <a:r>
              <a:rPr lang="hu-HU" sz="1400" dirty="0" err="1"/>
              <a:t>Florian</a:t>
            </a:r>
            <a:r>
              <a:rPr lang="hu-HU" sz="1400" dirty="0"/>
              <a:t> </a:t>
            </a:r>
            <a:r>
              <a:rPr lang="hu-HU" sz="1400" dirty="0" err="1"/>
              <a:t>Berghea</a:t>
            </a:r>
            <a:r>
              <a:rPr lang="hu-HU" sz="1400" dirty="0"/>
              <a:t>, </a:t>
            </a:r>
            <a:r>
              <a:rPr lang="hu-HU" sz="1400" dirty="0" err="1"/>
              <a:t>Irena</a:t>
            </a:r>
            <a:r>
              <a:rPr lang="hu-HU" sz="1400" dirty="0"/>
              <a:t> </a:t>
            </a:r>
            <a:r>
              <a:rPr lang="hu-HU" sz="1400" dirty="0" err="1"/>
              <a:t>Butrimiene</a:t>
            </a:r>
            <a:r>
              <a:rPr lang="hu-HU" sz="1400" dirty="0"/>
              <a:t>, Sandra </a:t>
            </a:r>
            <a:r>
              <a:rPr lang="hu-HU" sz="1400" dirty="0" err="1"/>
              <a:t>Brouwer</a:t>
            </a:r>
            <a:r>
              <a:rPr lang="hu-HU" sz="1400" dirty="0"/>
              <a:t>, Karen </a:t>
            </a:r>
            <a:r>
              <a:rPr lang="hu-HU" sz="1400" dirty="0" err="1"/>
              <a:t>Cassar</a:t>
            </a:r>
            <a:r>
              <a:rPr lang="hu-HU" sz="1400" dirty="0"/>
              <a:t>, </a:t>
            </a:r>
            <a:r>
              <a:rPr lang="hu-HU" sz="1400" dirty="0" err="1"/>
              <a:t>Paraskevi</a:t>
            </a:r>
            <a:r>
              <a:rPr lang="hu-HU" sz="1400" dirty="0"/>
              <a:t> </a:t>
            </a:r>
            <a:r>
              <a:rPr lang="hu-HU" sz="1400" dirty="0" err="1"/>
              <a:t>Charalambous</a:t>
            </a:r>
            <a:r>
              <a:rPr lang="hu-HU" sz="1400" dirty="0"/>
              <a:t>, Roberto </a:t>
            </a:r>
            <a:r>
              <a:rPr lang="hu-HU" sz="1400" dirty="0" err="1"/>
              <a:t>Caporali</a:t>
            </a:r>
            <a:r>
              <a:rPr lang="hu-HU" sz="1400" dirty="0"/>
              <a:t>, Elena </a:t>
            </a:r>
            <a:r>
              <a:rPr lang="hu-HU" sz="1400" dirty="0" err="1"/>
              <a:t>Deseatnicova</a:t>
            </a:r>
            <a:r>
              <a:rPr lang="hu-HU" sz="1400" dirty="0"/>
              <a:t>, Nemanja s </a:t>
            </a:r>
            <a:r>
              <a:rPr lang="hu-HU" sz="1400" dirty="0" err="1"/>
              <a:t>Damjanov</a:t>
            </a:r>
            <a:r>
              <a:rPr lang="hu-HU" sz="1400" dirty="0"/>
              <a:t>, Axel </a:t>
            </a:r>
            <a:r>
              <a:rPr lang="hu-HU" sz="1400" dirty="0" err="1"/>
              <a:t>Finckh</a:t>
            </a:r>
            <a:r>
              <a:rPr lang="hu-HU" sz="1400" dirty="0"/>
              <a:t>, Oliver </a:t>
            </a:r>
            <a:r>
              <a:rPr lang="hu-HU" sz="1400" dirty="0" err="1"/>
              <a:t>Fitzgerald</a:t>
            </a:r>
            <a:r>
              <a:rPr lang="hu-HU" sz="1400" dirty="0"/>
              <a:t>, </a:t>
            </a:r>
            <a:r>
              <a:rPr lang="hu-HU" sz="1400" dirty="0" err="1"/>
              <a:t>Gerður</a:t>
            </a:r>
            <a:r>
              <a:rPr lang="hu-HU" sz="1400" dirty="0"/>
              <a:t> </a:t>
            </a:r>
            <a:r>
              <a:rPr lang="hu-HU" sz="1400" dirty="0" err="1"/>
              <a:t>Gröndal</a:t>
            </a:r>
            <a:r>
              <a:rPr lang="hu-HU" sz="1400" dirty="0"/>
              <a:t>, </a:t>
            </a:r>
            <a:r>
              <a:rPr lang="hu-HU" sz="1400" dirty="0" err="1"/>
              <a:t>Nino</a:t>
            </a:r>
            <a:r>
              <a:rPr lang="hu-HU" sz="1400" dirty="0"/>
              <a:t> </a:t>
            </a:r>
            <a:r>
              <a:rPr lang="hu-HU" sz="1400" dirty="0" err="1"/>
              <a:t>Gobejishjvili</a:t>
            </a:r>
            <a:r>
              <a:rPr lang="hu-HU" sz="1400" dirty="0"/>
              <a:t>, </a:t>
            </a:r>
            <a:r>
              <a:rPr lang="hu-HU" sz="1400" dirty="0" err="1"/>
              <a:t>Piotr</a:t>
            </a:r>
            <a:r>
              <a:rPr lang="hu-HU" sz="1400" dirty="0"/>
              <a:t> </a:t>
            </a:r>
            <a:r>
              <a:rPr lang="hu-HU" sz="1400" dirty="0" err="1"/>
              <a:t>Głuszko</a:t>
            </a:r>
            <a:r>
              <a:rPr lang="hu-HU" sz="1400" dirty="0"/>
              <a:t>, Marco Hirsch, Igor </a:t>
            </a:r>
            <a:r>
              <a:rPr lang="hu-HU" sz="1400" dirty="0" err="1"/>
              <a:t>Jovanovic</a:t>
            </a:r>
            <a:r>
              <a:rPr lang="hu-HU" sz="1400" dirty="0"/>
              <a:t>, </a:t>
            </a:r>
            <a:r>
              <a:rPr lang="hu-HU" sz="1400" dirty="0" err="1"/>
              <a:t>Jiří</a:t>
            </a:r>
            <a:r>
              <a:rPr lang="hu-HU" sz="1400" dirty="0"/>
              <a:t> </a:t>
            </a:r>
            <a:r>
              <a:rPr lang="hu-HU" sz="1400" dirty="0" err="1"/>
              <a:t>Vencovský</a:t>
            </a:r>
            <a:r>
              <a:rPr lang="hu-HU" sz="1400" dirty="0"/>
              <a:t>, Xavier </a:t>
            </a:r>
            <a:r>
              <a:rPr lang="hu-HU" sz="1400" dirty="0" err="1"/>
              <a:t>Janssens</a:t>
            </a:r>
            <a:r>
              <a:rPr lang="hu-HU" sz="1400" dirty="0"/>
              <a:t>, </a:t>
            </a:r>
            <a:r>
              <a:rPr lang="hu-HU" sz="1400" dirty="0" err="1"/>
              <a:t>Andras</a:t>
            </a:r>
            <a:r>
              <a:rPr lang="hu-HU" sz="1400" dirty="0"/>
              <a:t> Keszei, Maria </a:t>
            </a:r>
            <a:r>
              <a:rPr lang="hu-HU" sz="1400" dirty="0" err="1"/>
              <a:t>Kovarova</a:t>
            </a:r>
            <a:r>
              <a:rPr lang="hu-HU" sz="1400" dirty="0"/>
              <a:t>, Mart </a:t>
            </a:r>
            <a:r>
              <a:rPr lang="hu-HU" sz="1400" dirty="0" err="1"/>
              <a:t>Kull</a:t>
            </a:r>
            <a:r>
              <a:rPr lang="hu-HU" sz="1400" dirty="0"/>
              <a:t>, </a:t>
            </a:r>
            <a:r>
              <a:rPr lang="hu-HU" sz="1400" dirty="0" err="1"/>
              <a:t>Luís</a:t>
            </a:r>
            <a:r>
              <a:rPr lang="hu-HU" sz="1400" dirty="0"/>
              <a:t> </a:t>
            </a:r>
            <a:r>
              <a:rPr lang="hu-HU" sz="1400" dirty="0" err="1"/>
              <a:t>Cunha</a:t>
            </a:r>
            <a:r>
              <a:rPr lang="hu-HU" sz="1400" dirty="0"/>
              <a:t> Miranda, </a:t>
            </a:r>
            <a:r>
              <a:rPr lang="hu-HU" sz="1400" dirty="0" err="1"/>
              <a:t>Miroslav</a:t>
            </a:r>
            <a:r>
              <a:rPr lang="hu-HU" sz="1400" dirty="0"/>
              <a:t> Mayer, </a:t>
            </a:r>
            <a:r>
              <a:rPr lang="hu-HU" sz="1400" dirty="0" err="1"/>
              <a:t>Snezana</a:t>
            </a:r>
            <a:r>
              <a:rPr lang="hu-HU" sz="1400" dirty="0"/>
              <a:t> Percinkova, </a:t>
            </a:r>
            <a:r>
              <a:rPr lang="hu-HU" sz="1400" dirty="0" err="1"/>
              <a:t>Nevsun</a:t>
            </a:r>
            <a:r>
              <a:rPr lang="hu-HU" sz="1400" dirty="0"/>
              <a:t> </a:t>
            </a:r>
            <a:r>
              <a:rPr lang="hu-HU" sz="1400" dirty="0" err="1"/>
              <a:t>Inanc</a:t>
            </a:r>
            <a:r>
              <a:rPr lang="hu-HU" sz="1400" dirty="0"/>
              <a:t>, </a:t>
            </a:r>
            <a:r>
              <a:rPr lang="hu-HU" sz="1400" dirty="0" err="1"/>
              <a:t>Oleg</a:t>
            </a:r>
            <a:r>
              <a:rPr lang="hu-HU" sz="1400" dirty="0"/>
              <a:t> </a:t>
            </a:r>
            <a:r>
              <a:rPr lang="hu-HU" sz="1400" dirty="0" err="1"/>
              <a:t>Nadashkevitz</a:t>
            </a:r>
            <a:r>
              <a:rPr lang="hu-HU" sz="1400" dirty="0"/>
              <a:t>, Ingemar F </a:t>
            </a:r>
            <a:r>
              <a:rPr lang="hu-HU" sz="1400" dirty="0" err="1"/>
              <a:t>Petersson</a:t>
            </a:r>
            <a:r>
              <a:rPr lang="hu-HU" sz="1400" dirty="0"/>
              <a:t>, Kari </a:t>
            </a:r>
            <a:r>
              <a:rPr lang="hu-HU" sz="1400" dirty="0" err="1"/>
              <a:t>Puolakka</a:t>
            </a:r>
            <a:r>
              <a:rPr lang="hu-HU" sz="1400" dirty="0"/>
              <a:t>, </a:t>
            </a:r>
            <a:r>
              <a:rPr lang="hu-HU" sz="1400" dirty="0" err="1"/>
              <a:t>Bernadette</a:t>
            </a:r>
            <a:r>
              <a:rPr lang="hu-HU" sz="1400" dirty="0"/>
              <a:t> </a:t>
            </a:r>
            <a:r>
              <a:rPr lang="hu-HU" sz="1400" dirty="0" err="1"/>
              <a:t>Rojkovich</a:t>
            </a:r>
            <a:r>
              <a:rPr lang="hu-HU" sz="1400" dirty="0"/>
              <a:t>, Helga </a:t>
            </a:r>
            <a:r>
              <a:rPr lang="hu-HU" sz="1400" dirty="0" err="1"/>
              <a:t>Radner</a:t>
            </a:r>
            <a:r>
              <a:rPr lang="hu-HU" sz="1400" dirty="0"/>
              <a:t>, Fruzsina Szabados, </a:t>
            </a:r>
            <a:r>
              <a:rPr lang="hu-HU" sz="1400" dirty="0" err="1"/>
              <a:t>Gleb</a:t>
            </a:r>
            <a:r>
              <a:rPr lang="hu-HU" sz="1400" dirty="0"/>
              <a:t> </a:t>
            </a:r>
            <a:r>
              <a:rPr lang="hu-HU" sz="1400" dirty="0" err="1"/>
              <a:t>Slobodin</a:t>
            </a:r>
            <a:r>
              <a:rPr lang="hu-HU" sz="1400" dirty="0"/>
              <a:t>, Ivan </a:t>
            </a:r>
            <a:r>
              <a:rPr lang="hu-HU" sz="1400" dirty="0" err="1"/>
              <a:t>Shirinsky</a:t>
            </a:r>
            <a:r>
              <a:rPr lang="hu-HU" sz="1400" dirty="0"/>
              <a:t>, </a:t>
            </a:r>
            <a:r>
              <a:rPr lang="hu-HU" sz="1400" dirty="0" err="1"/>
              <a:t>Nikolay</a:t>
            </a:r>
            <a:r>
              <a:rPr lang="hu-HU" sz="1400" dirty="0"/>
              <a:t> Soroka, </a:t>
            </a:r>
            <a:r>
              <a:rPr lang="hu-HU" sz="1400" dirty="0" err="1"/>
              <a:t>Prodromos</a:t>
            </a:r>
            <a:r>
              <a:rPr lang="hu-HU" sz="1400" dirty="0"/>
              <a:t> </a:t>
            </a:r>
            <a:r>
              <a:rPr lang="hu-HU" sz="1400" dirty="0" err="1"/>
              <a:t>Sidiropoulos</a:t>
            </a:r>
            <a:r>
              <a:rPr lang="hu-HU" sz="1400" dirty="0"/>
              <a:t>, </a:t>
            </a:r>
            <a:r>
              <a:rPr lang="hu-HU" sz="1400" dirty="0" err="1"/>
              <a:t>Russka</a:t>
            </a:r>
            <a:r>
              <a:rPr lang="hu-HU" sz="1400" dirty="0"/>
              <a:t> </a:t>
            </a:r>
            <a:r>
              <a:rPr lang="hu-HU" sz="1400" dirty="0" err="1"/>
              <a:t>Shumnalieva</a:t>
            </a:r>
            <a:r>
              <a:rPr lang="hu-HU" sz="1400" dirty="0"/>
              <a:t>, </a:t>
            </a:r>
            <a:r>
              <a:rPr lang="hu-HU" sz="1400" dirty="0" err="1"/>
              <a:t>Sekib</a:t>
            </a:r>
            <a:r>
              <a:rPr lang="hu-HU" sz="1400" dirty="0"/>
              <a:t> </a:t>
            </a:r>
            <a:r>
              <a:rPr lang="hu-HU" sz="1400" dirty="0" err="1"/>
              <a:t>Sokolovic</a:t>
            </a:r>
            <a:r>
              <a:rPr lang="hu-HU" sz="1400" dirty="0"/>
              <a:t>, </a:t>
            </a:r>
            <a:r>
              <a:rPr lang="hu-HU" sz="1400" dirty="0" err="1"/>
              <a:t>Surayo</a:t>
            </a:r>
            <a:r>
              <a:rPr lang="hu-HU" sz="1400" dirty="0"/>
              <a:t> </a:t>
            </a:r>
            <a:r>
              <a:rPr lang="hu-HU" sz="1400" dirty="0" err="1"/>
              <a:t>Shukurova</a:t>
            </a:r>
            <a:r>
              <a:rPr lang="hu-HU" sz="1400" dirty="0"/>
              <a:t>, </a:t>
            </a:r>
            <a:r>
              <a:rPr lang="hu-HU" sz="1400" dirty="0" err="1"/>
              <a:t>Argjend</a:t>
            </a:r>
            <a:r>
              <a:rPr lang="hu-HU" sz="1400" dirty="0"/>
              <a:t> </a:t>
            </a:r>
            <a:r>
              <a:rPr lang="hu-HU" sz="1400" dirty="0" err="1"/>
              <a:t>Tafaj</a:t>
            </a:r>
            <a:r>
              <a:rPr lang="hu-HU" sz="1400" dirty="0"/>
              <a:t>, </a:t>
            </a:r>
            <a:r>
              <a:rPr lang="hu-HU" sz="1400" dirty="0" err="1"/>
              <a:t>Matija</a:t>
            </a:r>
            <a:r>
              <a:rPr lang="hu-HU" sz="1400" dirty="0"/>
              <a:t> </a:t>
            </a:r>
            <a:r>
              <a:rPr lang="hu-HU" sz="1400" dirty="0" err="1"/>
              <a:t>Tomšič</a:t>
            </a:r>
            <a:r>
              <a:rPr lang="hu-HU" sz="1400" dirty="0"/>
              <a:t>, Till </a:t>
            </a:r>
            <a:r>
              <a:rPr lang="hu-HU" sz="1400" dirty="0" err="1"/>
              <a:t>Uhlig</a:t>
            </a:r>
            <a:r>
              <a:rPr lang="hu-HU" sz="1400" dirty="0"/>
              <a:t>, Suzanne M </a:t>
            </a:r>
            <a:r>
              <a:rPr lang="hu-HU" sz="1400" dirty="0" err="1"/>
              <a:t>Verstappen</a:t>
            </a:r>
            <a:r>
              <a:rPr lang="hu-HU" sz="1400" dirty="0"/>
              <a:t>, </a:t>
            </a:r>
            <a:r>
              <a:rPr lang="hu-HU" sz="1400" dirty="0" err="1"/>
              <a:t>Annelies</a:t>
            </a:r>
            <a:r>
              <a:rPr lang="hu-HU" sz="1400" dirty="0"/>
              <a:t> </a:t>
            </a:r>
            <a:r>
              <a:rPr lang="hu-HU" sz="1400" dirty="0" err="1"/>
              <a:t>Boonen</a:t>
            </a:r>
            <a:r>
              <a:rPr lang="hu-HU" sz="1400" dirty="0"/>
              <a:t>,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dirty="0" err="1"/>
              <a:t>rheumatoid</a:t>
            </a:r>
            <a:r>
              <a:rPr lang="hu-HU" sz="1400" dirty="0"/>
              <a:t> </a:t>
            </a:r>
            <a:r>
              <a:rPr lang="hu-HU" sz="1400" dirty="0" err="1"/>
              <a:t>arthritis</a:t>
            </a:r>
            <a:r>
              <a:rPr lang="hu-HU" sz="1400" dirty="0"/>
              <a:t> </a:t>
            </a:r>
            <a:r>
              <a:rPr lang="hu-HU" sz="1400" dirty="0" err="1"/>
              <a:t>facing</a:t>
            </a:r>
            <a:r>
              <a:rPr lang="hu-HU" sz="1400" dirty="0"/>
              <a:t> </a:t>
            </a:r>
            <a:r>
              <a:rPr lang="hu-HU" sz="1400" dirty="0" err="1"/>
              <a:t>sick</a:t>
            </a:r>
            <a:r>
              <a:rPr lang="hu-HU" sz="1400" dirty="0"/>
              <a:t> </a:t>
            </a:r>
            <a:r>
              <a:rPr lang="hu-HU" sz="1400" dirty="0" err="1"/>
              <a:t>leave</a:t>
            </a:r>
            <a:r>
              <a:rPr lang="hu-HU" sz="1400" dirty="0"/>
              <a:t> </a:t>
            </a:r>
            <a:r>
              <a:rPr lang="hu-HU" sz="1400" dirty="0" err="1"/>
              <a:t>or</a:t>
            </a:r>
            <a:r>
              <a:rPr lang="hu-HU" sz="1400" dirty="0"/>
              <a:t> </a:t>
            </a:r>
            <a:r>
              <a:rPr lang="hu-HU" sz="1400" dirty="0" err="1"/>
              <a:t>work</a:t>
            </a:r>
            <a:r>
              <a:rPr lang="hu-HU" sz="1400" dirty="0"/>
              <a:t> </a:t>
            </a:r>
            <a:r>
              <a:rPr lang="hu-HU" sz="1400" dirty="0" err="1"/>
              <a:t>disability</a:t>
            </a:r>
            <a:r>
              <a:rPr lang="hu-HU" sz="1400" dirty="0"/>
              <a:t> </a:t>
            </a:r>
            <a:r>
              <a:rPr lang="hu-HU" sz="1400" dirty="0" err="1"/>
              <a:t>meet</a:t>
            </a:r>
            <a:r>
              <a:rPr lang="hu-HU" sz="1400" dirty="0"/>
              <a:t> </a:t>
            </a:r>
            <a:r>
              <a:rPr lang="hu-HU" sz="1400" dirty="0" err="1"/>
              <a:t>varying</a:t>
            </a:r>
            <a:r>
              <a:rPr lang="hu-HU" sz="1400" dirty="0"/>
              <a:t> </a:t>
            </a:r>
            <a:r>
              <a:rPr lang="hu-HU" sz="1400" dirty="0" err="1"/>
              <a:t>regulations</a:t>
            </a:r>
            <a:r>
              <a:rPr lang="hu-HU" sz="1400" dirty="0"/>
              <a:t>: a </a:t>
            </a:r>
            <a:r>
              <a:rPr lang="hu-HU" sz="1400" dirty="0" err="1"/>
              <a:t>study</a:t>
            </a:r>
            <a:r>
              <a:rPr lang="hu-HU" sz="1400" dirty="0"/>
              <a:t> </a:t>
            </a:r>
            <a:r>
              <a:rPr lang="hu-HU" sz="1400" dirty="0" err="1"/>
              <a:t>among</a:t>
            </a:r>
            <a:r>
              <a:rPr lang="hu-HU" sz="1400" dirty="0"/>
              <a:t> </a:t>
            </a:r>
            <a:r>
              <a:rPr lang="hu-HU" sz="1400" dirty="0" err="1"/>
              <a:t>rheumatologists</a:t>
            </a:r>
            <a:r>
              <a:rPr lang="hu-HU" sz="1400" dirty="0"/>
              <a:t> and </a:t>
            </a:r>
            <a:r>
              <a:rPr lang="hu-HU" sz="1400" dirty="0" err="1"/>
              <a:t>patients</a:t>
            </a:r>
            <a:r>
              <a:rPr lang="hu-HU" sz="1400" dirty="0"/>
              <a:t> </a:t>
            </a:r>
            <a:r>
              <a:rPr lang="hu-HU" sz="1400" dirty="0" err="1"/>
              <a:t>from</a:t>
            </a:r>
            <a:r>
              <a:rPr lang="hu-HU" sz="1400" dirty="0"/>
              <a:t> 44 European </a:t>
            </a:r>
            <a:r>
              <a:rPr lang="hu-HU" sz="1400" dirty="0" err="1"/>
              <a:t>countries</a:t>
            </a:r>
            <a:r>
              <a:rPr lang="hu-HU" sz="1400" dirty="0"/>
              <a:t>, Ann </a:t>
            </a:r>
            <a:r>
              <a:rPr lang="hu-HU" sz="1400" dirty="0" err="1"/>
              <a:t>Rheum</a:t>
            </a:r>
            <a:r>
              <a:rPr lang="hu-HU" sz="1400" dirty="0"/>
              <a:t> </a:t>
            </a:r>
            <a:r>
              <a:rPr lang="hu-HU" sz="1400" dirty="0" err="1"/>
              <a:t>Dis</a:t>
            </a:r>
            <a:r>
              <a:rPr lang="hu-HU" sz="1400" dirty="0"/>
              <a:t> 2019 Nov;78(11):1472-1479. doi:10.1136/ annrheumdis-2019-215294, </a:t>
            </a:r>
            <a:r>
              <a:rPr lang="hu-HU" sz="1400" b="1" dirty="0"/>
              <a:t>IF: 16.102 </a:t>
            </a:r>
            <a:r>
              <a:rPr lang="hu-HU" sz="1400" b="1" dirty="0" err="1"/>
              <a:t>Scimago</a:t>
            </a:r>
            <a:r>
              <a:rPr lang="hu-HU" sz="1400" b="1" dirty="0"/>
              <a:t> D1</a:t>
            </a:r>
          </a:p>
          <a:p>
            <a:pPr marL="0" indent="0">
              <a:buNone/>
            </a:pPr>
            <a:r>
              <a:rPr lang="hu-HU" sz="1400" dirty="0"/>
              <a:t>F. </a:t>
            </a:r>
            <a:r>
              <a:rPr lang="hu-HU" sz="1400" dirty="0" err="1"/>
              <a:t>Rencz</a:t>
            </a:r>
            <a:r>
              <a:rPr lang="hu-HU" sz="1400" dirty="0"/>
              <a:t>, </a:t>
            </a:r>
            <a:r>
              <a:rPr lang="hu-HU" sz="1400" b="1" dirty="0"/>
              <a:t>L. Gulácsi, M. Péntek</a:t>
            </a:r>
            <a:r>
              <a:rPr lang="hu-HU" sz="1400" dirty="0"/>
              <a:t>, A. Szegedi, É. </a:t>
            </a:r>
            <a:r>
              <a:rPr lang="hu-HU" sz="1400" dirty="0" err="1"/>
              <a:t>Remenyik</a:t>
            </a:r>
            <a:r>
              <a:rPr lang="hu-HU" sz="1400" dirty="0"/>
              <a:t>, Z. Bata-Csörgő, G. Bali, B. Hidvégi, B. Tamási, A.K. Poór, K. Hajdu, P. Holló, Á. </a:t>
            </a:r>
            <a:r>
              <a:rPr lang="hu-HU" sz="1400" dirty="0" err="1"/>
              <a:t>Kinyó</a:t>
            </a:r>
            <a:r>
              <a:rPr lang="hu-HU" sz="1400" dirty="0"/>
              <a:t>, M. </a:t>
            </a:r>
            <a:r>
              <a:rPr lang="hu-HU" sz="1400" dirty="0" err="1"/>
              <a:t>Sárdy</a:t>
            </a:r>
            <a:r>
              <a:rPr lang="hu-HU" sz="1400" dirty="0"/>
              <a:t>, V. </a:t>
            </a:r>
            <a:r>
              <a:rPr lang="hu-HU" sz="1400" dirty="0" err="1"/>
              <a:t>Brodszky</a:t>
            </a:r>
            <a:r>
              <a:rPr lang="hu-HU" sz="1400" dirty="0"/>
              <a:t>, DLQI-R </a:t>
            </a:r>
            <a:r>
              <a:rPr lang="hu-HU" sz="1400" dirty="0" err="1"/>
              <a:t>scoring</a:t>
            </a:r>
            <a:r>
              <a:rPr lang="hu-HU" sz="1400" dirty="0"/>
              <a:t> </a:t>
            </a:r>
            <a:r>
              <a:rPr lang="hu-HU" sz="1400" dirty="0" err="1"/>
              <a:t>improves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discriminatory</a:t>
            </a:r>
            <a:r>
              <a:rPr lang="hu-HU" sz="1400" dirty="0"/>
              <a:t> </a:t>
            </a:r>
            <a:r>
              <a:rPr lang="hu-HU" sz="1400" dirty="0" err="1"/>
              <a:t>power</a:t>
            </a:r>
            <a:r>
              <a:rPr lang="hu-HU" sz="1400" dirty="0"/>
              <a:t> of </a:t>
            </a:r>
            <a:r>
              <a:rPr lang="hu-HU" sz="1400" dirty="0" err="1"/>
              <a:t>Dermatology</a:t>
            </a:r>
            <a:r>
              <a:rPr lang="hu-HU" sz="1400" dirty="0"/>
              <a:t> Life </a:t>
            </a:r>
            <a:r>
              <a:rPr lang="hu-HU" sz="1400" dirty="0" err="1"/>
              <a:t>Quality</a:t>
            </a:r>
            <a:r>
              <a:rPr lang="hu-HU" sz="1400" dirty="0"/>
              <a:t> Index in </a:t>
            </a:r>
            <a:r>
              <a:rPr lang="hu-HU" sz="1400" dirty="0" err="1"/>
              <a:t>psoriasis</a:t>
            </a:r>
            <a:r>
              <a:rPr lang="hu-HU" sz="1400" dirty="0"/>
              <a:t>, </a:t>
            </a:r>
            <a:r>
              <a:rPr lang="hu-HU" sz="1400" dirty="0" err="1"/>
              <a:t>pemphigus</a:t>
            </a:r>
            <a:r>
              <a:rPr lang="hu-HU" sz="1400" dirty="0"/>
              <a:t> and </a:t>
            </a:r>
            <a:r>
              <a:rPr lang="hu-HU" sz="1400" dirty="0" err="1"/>
              <a:t>morphea</a:t>
            </a:r>
            <a:r>
              <a:rPr lang="hu-HU" sz="1400" dirty="0"/>
              <a:t> </a:t>
            </a:r>
            <a:r>
              <a:rPr lang="hu-HU" sz="1400" dirty="0" err="1"/>
              <a:t>patients</a:t>
            </a:r>
            <a:r>
              <a:rPr lang="hu-HU" sz="1400" dirty="0"/>
              <a:t>, British Journal of </a:t>
            </a:r>
            <a:r>
              <a:rPr lang="hu-HU" sz="1400" dirty="0" err="1"/>
              <a:t>Dermatology</a:t>
            </a:r>
            <a:r>
              <a:rPr lang="hu-HU" sz="1400" dirty="0"/>
              <a:t>, 2020 May;182(5):1167-1175. </a:t>
            </a:r>
            <a:r>
              <a:rPr lang="hu-HU" sz="1400" b="1" dirty="0"/>
              <a:t>IF: 7.0 </a:t>
            </a:r>
            <a:r>
              <a:rPr lang="hu-HU" sz="1400" b="1" dirty="0" err="1"/>
              <a:t>Scimago</a:t>
            </a:r>
            <a:r>
              <a:rPr lang="hu-HU" sz="1400" b="1" dirty="0"/>
              <a:t> D1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29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projects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59798" y="1997477"/>
            <a:ext cx="11842812" cy="46163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unded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European Commission (H–2020)</a:t>
            </a:r>
            <a:endParaRPr lang="hu-H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HealthPros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Sklodowska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-Curie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 – 2022, Project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Hungary: Petra Baji PhD habil., Prof. László Gulácsi,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(Hungary): 404 627 euro.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https://www.healthpros-h2020.eu/index.php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PECUNIA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multi-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and International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 – 2022, Project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Hungary: Prof. Valentin Brodszky, Prof. László Gulácsi,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(Hungary) 89 270 euro,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https://www.pecunia-project.eu/about/consortium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endParaRPr lang="hu-H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FIKP – Felsőoktatási Intézményi Kiválósági Program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(2018-2021)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Excellence Program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Human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Capacities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‘Financial and Public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(20764-3/2018/FEKUTSTRAT)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Corvinus University of Budapest: ‘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burden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subproject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Project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Prof. Márta Péntek (1st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Prof. Valentin Brodszky (2nd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TTKP – Tématerületi Kiválóság Program (2019-2021)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TTKP - Nemzeti Kutatási, Fejlesztési és Innovációs Hivatal Tématerületi Kiválóság Program: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innováció potenciálja, formái, társadalmi és gazdasági haszna a digitalizálódó társadalomban. Alprojekt: Az innovációk társadalmi és gazdasági hasznosulása: digitalizáció és egészségipar. National Research,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Hungary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Thematic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Execellence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Program: The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Subproject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life-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Subproject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lead: Prof. László Gulácsi, Project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dr. Zrubka Zsombor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500063" y="6613865"/>
            <a:ext cx="10348912" cy="10761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0023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EU-funded research projects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296159"/>
            <a:ext cx="11520302" cy="38696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COMAC/HSR </a:t>
            </a:r>
            <a:r>
              <a:rPr lang="en-US" sz="1400" dirty="0"/>
              <a:t>– Concerted Action </a:t>
            </a:r>
            <a:r>
              <a:rPr lang="en-US" sz="1400" dirty="0" err="1"/>
              <a:t>Programme</a:t>
            </a:r>
            <a:r>
              <a:rPr lang="en-US" sz="1400" dirty="0"/>
              <a:t> on Quality Assurance in European Hospitals (1992-1994)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BIOMED/PECO </a:t>
            </a:r>
            <a:r>
              <a:rPr lang="en-US" sz="1400" dirty="0"/>
              <a:t>– Co-operation in Science and Technology with Central and </a:t>
            </a:r>
            <a:r>
              <a:rPr lang="en-US" sz="1400" dirty="0" err="1"/>
              <a:t>Estern</a:t>
            </a:r>
            <a:r>
              <a:rPr lang="en-US" sz="1400" dirty="0"/>
              <a:t> European Countries and with the New Independent States of the Former Soviet Union, Les Pays </a:t>
            </a:r>
            <a:r>
              <a:rPr lang="en-US" sz="1400" dirty="0" err="1"/>
              <a:t>d'Europe</a:t>
            </a:r>
            <a:r>
              <a:rPr lang="en-US" sz="1400" dirty="0"/>
              <a:t> Centrale et Orientale,  (BIOMED/PECO)' of the EU, DG XII (1994-1997)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DERMA (IST-1999-20226) </a:t>
            </a:r>
            <a:r>
              <a:rPr lang="en-US" sz="1400" dirty="0"/>
              <a:t>– “Prototypal system - based on image acquisition, 3D and chromatic reconstruction - for the objective monitoring of skin lesions”, V Framework </a:t>
            </a:r>
            <a:r>
              <a:rPr lang="en-US" sz="1400" dirty="0" err="1"/>
              <a:t>Programme</a:t>
            </a:r>
            <a:r>
              <a:rPr lang="en-US" sz="1400" dirty="0"/>
              <a:t>: Information, Society Technologies (1999-2003)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/>
              <a:t>ENQual</a:t>
            </a:r>
            <a:r>
              <a:rPr lang="en-US" sz="1400" b="1" dirty="0"/>
              <a:t> </a:t>
            </a:r>
            <a:r>
              <a:rPr lang="en-US" sz="1400" dirty="0"/>
              <a:t>– Exchange of knowledge on research methods to assess Quality Management in health care </a:t>
            </a:r>
            <a:r>
              <a:rPr lang="en-US" sz="1400" dirty="0" err="1"/>
              <a:t>organisations</a:t>
            </a:r>
            <a:r>
              <a:rPr lang="en-US" sz="1400" dirty="0"/>
              <a:t> in European countries, in relation to the National Quality Policy in each country), Framework </a:t>
            </a:r>
            <a:r>
              <a:rPr lang="en-US" sz="1400" dirty="0" err="1"/>
              <a:t>Programme</a:t>
            </a:r>
            <a:r>
              <a:rPr lang="en-US" sz="1400" dirty="0"/>
              <a:t> (2002-2004)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CEEQNET</a:t>
            </a:r>
            <a:r>
              <a:rPr lang="en-US" sz="1400" dirty="0"/>
              <a:t> – Central and Eastern Europe Quality Network, Directorate C - Public Health and Risk Assessment, Health &amp; Consumer Protection, Directorate general (2004-2006)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/>
              <a:t>EuroCoDe</a:t>
            </a:r>
            <a:r>
              <a:rPr lang="en-US" sz="1400" b="1" dirty="0"/>
              <a:t> </a:t>
            </a:r>
            <a:r>
              <a:rPr lang="en-US" sz="1400" dirty="0"/>
              <a:t>– European Collaboration on Dementia (Project: A/790609 – </a:t>
            </a:r>
            <a:r>
              <a:rPr lang="en-US" sz="1400" dirty="0" err="1"/>
              <a:t>EuroCoDe</a:t>
            </a:r>
            <a:r>
              <a:rPr lang="en-US" sz="1400" dirty="0"/>
              <a:t>), EC / DG </a:t>
            </a:r>
            <a:r>
              <a:rPr lang="en-US" sz="1400" dirty="0" err="1"/>
              <a:t>Sanco</a:t>
            </a:r>
            <a:r>
              <a:rPr lang="en-US" sz="1400" dirty="0"/>
              <a:t> (2006-2009)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/>
              <a:t>EUNetHTA</a:t>
            </a:r>
            <a:r>
              <a:rPr lang="en-US" sz="1400" b="1" dirty="0"/>
              <a:t> </a:t>
            </a:r>
            <a:r>
              <a:rPr lang="en-US" sz="1400" dirty="0"/>
              <a:t>– European Network for Health Technology Assessment, EC / DG </a:t>
            </a:r>
            <a:r>
              <a:rPr lang="en-US" sz="1400" dirty="0" err="1"/>
              <a:t>Sanco</a:t>
            </a:r>
            <a:r>
              <a:rPr lang="en-US" sz="1400" dirty="0"/>
              <a:t> (2006-2009)</a:t>
            </a: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/>
              <a:t>EuroVaQ</a:t>
            </a:r>
            <a:r>
              <a:rPr lang="en-US" sz="1400" b="1" dirty="0"/>
              <a:t> </a:t>
            </a:r>
            <a:r>
              <a:rPr lang="en-US" sz="1400" dirty="0"/>
              <a:t>– European Value of a Quality Adjusted Life Year (2007 –  2010) </a:t>
            </a:r>
            <a:r>
              <a:rPr lang="en-US" sz="1400" dirty="0">
                <a:hlinkClick r:id="rId2"/>
              </a:rPr>
              <a:t>http://research.ncl.ac.uk/eurovaq/ 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EURHOMAP</a:t>
            </a:r>
            <a:r>
              <a:rPr lang="en-US" sz="1400" dirty="0"/>
              <a:t> – Mapping Professional Home Care in Europe (2007 – 2011)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ASSPRO CEE 2007 </a:t>
            </a:r>
            <a:r>
              <a:rPr lang="en-US" sz="1400" dirty="0"/>
              <a:t>– Assessment of patient payment policies and projection of their efficiency, equity and quality effects. The case of Central and Eastern Europe (2008 – 2013) </a:t>
            </a:r>
            <a:r>
              <a:rPr lang="en-US" sz="1400" dirty="0">
                <a:hlinkClick r:id="rId3"/>
              </a:rPr>
              <a:t>http://www.assprocee2007.com/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H&amp;W</a:t>
            </a:r>
            <a:r>
              <a:rPr lang="en-US" sz="1400" dirty="0"/>
              <a:t> – Health at Work (2009 – 2013)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BURQOL-RD</a:t>
            </a:r>
            <a:r>
              <a:rPr lang="en-US" sz="1400" dirty="0"/>
              <a:t> – Social and economic burden and health-related quality of life in patients with rare diseases in Europe (2010 – 2013)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hlinkClick r:id="rId4"/>
              </a:rPr>
              <a:t>http://www.burqol-rd.com/</a:t>
            </a:r>
            <a:endParaRPr lang="en-US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 flipV="1">
            <a:off x="500063" y="6721475"/>
            <a:ext cx="10348912" cy="184356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177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Research </a:t>
            </a:r>
            <a:r>
              <a:rPr lang="hu-HU" dirty="0" err="1"/>
              <a:t>competences</a:t>
            </a:r>
            <a:r>
              <a:rPr lang="hu-HU" dirty="0"/>
              <a:t>: </a:t>
            </a:r>
            <a:r>
              <a:rPr lang="en-US" dirty="0"/>
              <a:t>Clinical areas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234430"/>
            <a:ext cx="5416550" cy="3708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Rheumatology</a:t>
            </a:r>
            <a:endParaRPr lang="hu-HU" sz="1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/>
              <a:t>Immun-</a:t>
            </a:r>
            <a:r>
              <a:rPr lang="hu-HU" sz="1200" dirty="0" err="1"/>
              <a:t>mediated</a:t>
            </a:r>
            <a:r>
              <a:rPr lang="hu-HU" sz="1200" dirty="0"/>
              <a:t> </a:t>
            </a:r>
            <a:r>
              <a:rPr lang="hu-HU" sz="1200" dirty="0" err="1"/>
              <a:t>chronic</a:t>
            </a:r>
            <a:r>
              <a:rPr lang="hu-HU" sz="1200" dirty="0"/>
              <a:t> </a:t>
            </a:r>
            <a:r>
              <a:rPr lang="hu-HU" sz="1200" dirty="0" err="1"/>
              <a:t>inflammatory</a:t>
            </a:r>
            <a:r>
              <a:rPr lang="hu-HU" sz="1200" dirty="0"/>
              <a:t> </a:t>
            </a:r>
            <a:r>
              <a:rPr lang="hu-HU" sz="1200" dirty="0" err="1"/>
              <a:t>diseases</a:t>
            </a:r>
            <a:endParaRPr lang="hu-HU" sz="12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rheumatoid</a:t>
            </a:r>
            <a:r>
              <a:rPr lang="hu-HU" sz="1200" dirty="0"/>
              <a:t> </a:t>
            </a:r>
            <a:r>
              <a:rPr lang="hu-HU" sz="1200" dirty="0" err="1"/>
              <a:t>arthritis</a:t>
            </a:r>
            <a:r>
              <a:rPr lang="hu-HU" sz="1200" dirty="0"/>
              <a:t> (RA)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Ankylosing</a:t>
            </a:r>
            <a:r>
              <a:rPr lang="hu-HU" sz="1200" dirty="0"/>
              <a:t> </a:t>
            </a:r>
            <a:r>
              <a:rPr lang="hu-HU" sz="1200" dirty="0" err="1"/>
              <a:t>spondylitis</a:t>
            </a:r>
            <a:r>
              <a:rPr lang="hu-HU" sz="1200" dirty="0"/>
              <a:t> (AS)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psoriatic</a:t>
            </a:r>
            <a:r>
              <a:rPr lang="hu-HU" sz="1200" dirty="0"/>
              <a:t> </a:t>
            </a:r>
            <a:r>
              <a:rPr lang="hu-HU" sz="1200" dirty="0" err="1"/>
              <a:t>arhritis</a:t>
            </a:r>
            <a:r>
              <a:rPr lang="hu-HU" sz="1200" dirty="0"/>
              <a:t> (PsA)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systemic</a:t>
            </a:r>
            <a:r>
              <a:rPr lang="hu-HU" sz="1200" dirty="0"/>
              <a:t> sclerosis (</a:t>
            </a:r>
            <a:r>
              <a:rPr lang="hu-HU" sz="1200" dirty="0" err="1"/>
              <a:t>SSc</a:t>
            </a:r>
            <a:r>
              <a:rPr lang="hu-HU" sz="1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/>
              <a:t>Osteoporosis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Brain</a:t>
            </a:r>
            <a:r>
              <a:rPr lang="hu-HU" sz="1200" b="1" dirty="0"/>
              <a:t> and </a:t>
            </a:r>
            <a:r>
              <a:rPr lang="hu-HU" sz="1200" b="1" dirty="0" err="1"/>
              <a:t>mental</a:t>
            </a:r>
            <a:r>
              <a:rPr lang="hu-HU" sz="1200" b="1" dirty="0"/>
              <a:t> </a:t>
            </a:r>
            <a:r>
              <a:rPr lang="hu-HU" sz="1200" b="1" dirty="0" err="1"/>
              <a:t>disorders</a:t>
            </a:r>
            <a:endParaRPr lang="hu-HU" sz="1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dementia</a:t>
            </a:r>
            <a:endParaRPr lang="hu-HU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multiple</a:t>
            </a:r>
            <a:r>
              <a:rPr lang="hu-HU" sz="1200" dirty="0"/>
              <a:t> sclerosis (MS)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epilepsy</a:t>
            </a:r>
            <a:endParaRPr lang="hu-HU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Parkinson’s</a:t>
            </a:r>
            <a:r>
              <a:rPr lang="hu-HU" sz="1200" dirty="0"/>
              <a:t> </a:t>
            </a:r>
            <a:r>
              <a:rPr lang="hu-HU" sz="1200" dirty="0" err="1"/>
              <a:t>disease</a:t>
            </a:r>
            <a:endParaRPr lang="hu-HU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attention</a:t>
            </a:r>
            <a:r>
              <a:rPr lang="hu-HU" sz="1200" dirty="0"/>
              <a:t> deficit and </a:t>
            </a:r>
            <a:r>
              <a:rPr lang="hu-HU" sz="1200" dirty="0" err="1"/>
              <a:t>hyperactivity</a:t>
            </a:r>
            <a:r>
              <a:rPr lang="hu-HU" sz="1200" dirty="0"/>
              <a:t> </a:t>
            </a:r>
            <a:r>
              <a:rPr lang="hu-HU" sz="1200" dirty="0" err="1"/>
              <a:t>disorder</a:t>
            </a:r>
            <a:r>
              <a:rPr lang="hu-HU" sz="1200" dirty="0"/>
              <a:t> (ADHD)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schizophrenia</a:t>
            </a:r>
            <a:endParaRPr lang="hu-HU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875A-1152-244B-8B6A-E41E7C9A3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9379" y="2234430"/>
            <a:ext cx="3517049" cy="3708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Dermatology</a:t>
            </a:r>
            <a:r>
              <a:rPr lang="hu-HU" sz="1200" b="1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psoriasis</a:t>
            </a:r>
            <a:r>
              <a:rPr lang="hu-HU" sz="12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pemphigus</a:t>
            </a:r>
            <a:r>
              <a:rPr lang="hu-HU" sz="12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alopecia</a:t>
            </a:r>
            <a:r>
              <a:rPr lang="hu-HU" sz="12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hidradenitis</a:t>
            </a:r>
            <a:r>
              <a:rPr lang="hu-HU" sz="1200" dirty="0"/>
              <a:t> </a:t>
            </a:r>
            <a:r>
              <a:rPr lang="hu-HU" sz="1200" dirty="0" err="1"/>
              <a:t>suppurativa</a:t>
            </a:r>
            <a:r>
              <a:rPr lang="hu-HU" sz="1200" dirty="0"/>
              <a:t> (HS)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atopic</a:t>
            </a:r>
            <a:r>
              <a:rPr lang="hu-HU" sz="1200" dirty="0"/>
              <a:t> </a:t>
            </a:r>
            <a:r>
              <a:rPr lang="hu-HU" sz="1200" dirty="0" err="1"/>
              <a:t>dermatitis</a:t>
            </a:r>
            <a:endParaRPr lang="hu-HU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Gastroenterology</a:t>
            </a:r>
            <a:endParaRPr lang="hu-HU" sz="1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Inflammatory</a:t>
            </a:r>
            <a:r>
              <a:rPr lang="hu-HU" sz="1200" dirty="0"/>
              <a:t> </a:t>
            </a:r>
            <a:r>
              <a:rPr lang="hu-HU" sz="1200" dirty="0" err="1"/>
              <a:t>bowel</a:t>
            </a:r>
            <a:r>
              <a:rPr lang="hu-HU" sz="1200" dirty="0"/>
              <a:t> </a:t>
            </a:r>
            <a:r>
              <a:rPr lang="hu-HU" sz="1200" dirty="0" err="1"/>
              <a:t>diseases</a:t>
            </a:r>
            <a:r>
              <a:rPr lang="hu-HU" sz="1200" dirty="0"/>
              <a:t>  (IBD)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/>
              <a:t>Crohn’s </a:t>
            </a:r>
            <a:r>
              <a:rPr lang="hu-HU" sz="1200" dirty="0" err="1"/>
              <a:t>disease</a:t>
            </a:r>
            <a:r>
              <a:rPr lang="hu-HU" sz="1200" dirty="0"/>
              <a:t> (CD)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Ulcerative</a:t>
            </a:r>
            <a:r>
              <a:rPr lang="hu-HU" sz="1200" dirty="0"/>
              <a:t> </a:t>
            </a:r>
            <a:r>
              <a:rPr lang="hu-HU" sz="1200" dirty="0" err="1"/>
              <a:t>colitis</a:t>
            </a:r>
            <a:r>
              <a:rPr lang="hu-HU" sz="1200" dirty="0"/>
              <a:t> (UC)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Pain</a:t>
            </a:r>
            <a:r>
              <a:rPr lang="hu-HU" sz="1200" b="1" dirty="0"/>
              <a:t> </a:t>
            </a:r>
          </a:p>
          <a:p>
            <a:pPr marL="333375" indent="-285750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migraine</a:t>
            </a:r>
            <a:endParaRPr lang="hu-HU" sz="1200" dirty="0"/>
          </a:p>
          <a:p>
            <a:pPr marL="333375" indent="-285750"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dysmenorrhea</a:t>
            </a:r>
            <a:endParaRPr lang="hu-HU" sz="1200" dirty="0"/>
          </a:p>
          <a:p>
            <a:pPr marL="227012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8F2B5-E72D-4246-A529-0C0B1337BD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D945FD-641B-7E42-BF66-88ACADA6A764}"/>
              </a:ext>
            </a:extLst>
          </p:cNvPr>
          <p:cNvSpPr txBox="1">
            <a:spLocks/>
          </p:cNvSpPr>
          <p:nvPr/>
        </p:nvSpPr>
        <p:spPr>
          <a:xfrm>
            <a:off x="8519522" y="2234430"/>
            <a:ext cx="3193053" cy="3708400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Oncology</a:t>
            </a:r>
            <a:endParaRPr lang="hu-HU" sz="1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bladder</a:t>
            </a:r>
            <a:r>
              <a:rPr lang="hu-HU" sz="1200" dirty="0"/>
              <a:t> </a:t>
            </a:r>
            <a:r>
              <a:rPr lang="hu-HU" sz="1200" dirty="0" err="1"/>
              <a:t>cancer</a:t>
            </a:r>
            <a:endParaRPr lang="hu-HU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prostate</a:t>
            </a:r>
            <a:r>
              <a:rPr lang="hu-HU" sz="1200" dirty="0"/>
              <a:t> </a:t>
            </a:r>
            <a:r>
              <a:rPr lang="hu-HU" sz="1200" dirty="0" err="1"/>
              <a:t>cancer</a:t>
            </a:r>
            <a:endParaRPr lang="hu-HU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non-Hodgkin's lymphoma (NHL)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chronic lymphocytic </a:t>
            </a:r>
            <a:r>
              <a:rPr lang="en-GB" sz="1200" dirty="0" err="1"/>
              <a:t>leukemia</a:t>
            </a:r>
            <a:r>
              <a:rPr lang="en-GB" sz="1200" dirty="0"/>
              <a:t> (CLL)</a:t>
            </a:r>
            <a:endParaRPr lang="hu-HU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Urology</a:t>
            </a:r>
            <a:endParaRPr lang="hu-HU" sz="1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urinary</a:t>
            </a:r>
            <a:r>
              <a:rPr lang="hu-HU" sz="1200" dirty="0"/>
              <a:t> </a:t>
            </a:r>
            <a:r>
              <a:rPr lang="hu-HU" sz="1200" dirty="0" err="1"/>
              <a:t>incontinence</a:t>
            </a:r>
            <a:r>
              <a:rPr lang="hu-HU" sz="12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200" dirty="0" err="1"/>
              <a:t>benign</a:t>
            </a:r>
            <a:r>
              <a:rPr lang="hu-HU" sz="1200" dirty="0"/>
              <a:t> </a:t>
            </a:r>
            <a:r>
              <a:rPr lang="hu-HU" sz="1200" dirty="0" err="1"/>
              <a:t>prostate</a:t>
            </a:r>
            <a:r>
              <a:rPr lang="hu-HU" sz="1200" dirty="0"/>
              <a:t> </a:t>
            </a:r>
            <a:r>
              <a:rPr lang="hu-HU" sz="1200" dirty="0" err="1"/>
              <a:t>hyperplasia</a:t>
            </a:r>
            <a:r>
              <a:rPr lang="hu-HU" sz="1200" dirty="0"/>
              <a:t> (BPH)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200" b="1" dirty="0" err="1"/>
              <a:t>Rare</a:t>
            </a:r>
            <a:r>
              <a:rPr lang="hu-HU" sz="1200" b="1" dirty="0"/>
              <a:t> </a:t>
            </a:r>
            <a:r>
              <a:rPr lang="hu-HU" sz="1200" b="1" dirty="0" err="1"/>
              <a:t>diseases</a:t>
            </a:r>
            <a:endParaRPr lang="hu-HU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61627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areas / methods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2" y="2368242"/>
            <a:ext cx="5595937" cy="3708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b="1" dirty="0"/>
              <a:t>Health </a:t>
            </a:r>
            <a:r>
              <a:rPr lang="hu-HU" sz="1400" b="1" dirty="0" err="1"/>
              <a:t>Technology</a:t>
            </a:r>
            <a:r>
              <a:rPr lang="hu-HU" sz="1400" b="1" dirty="0"/>
              <a:t> </a:t>
            </a:r>
            <a:r>
              <a:rPr lang="hu-HU" sz="1400" b="1" dirty="0" err="1"/>
              <a:t>Assessment</a:t>
            </a:r>
            <a:r>
              <a:rPr lang="hu-HU" sz="1400" b="1" dirty="0"/>
              <a:t> (HTA)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/>
              <a:t>40 </a:t>
            </a:r>
            <a:r>
              <a:rPr lang="hu-HU" sz="1400" dirty="0" err="1"/>
              <a:t>full</a:t>
            </a:r>
            <a:r>
              <a:rPr lang="hu-HU" sz="1400" dirty="0"/>
              <a:t> </a:t>
            </a:r>
            <a:r>
              <a:rPr lang="hu-HU" sz="1400" dirty="0" err="1"/>
              <a:t>HTAs</a:t>
            </a:r>
            <a:r>
              <a:rPr lang="hu-HU" sz="1400" dirty="0"/>
              <a:t> </a:t>
            </a:r>
            <a:r>
              <a:rPr lang="hu-HU" sz="1400" dirty="0" err="1"/>
              <a:t>completed</a:t>
            </a:r>
            <a:r>
              <a:rPr lang="hu-HU" sz="1400" dirty="0"/>
              <a:t> and 25 </a:t>
            </a:r>
            <a:r>
              <a:rPr lang="hu-HU" sz="1400" dirty="0" err="1"/>
              <a:t>published</a:t>
            </a:r>
            <a:endParaRPr lang="en-GB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Analysis and synthesis of scientific evidence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 err="1"/>
              <a:t>Syetematic</a:t>
            </a:r>
            <a:r>
              <a:rPr lang="en-GB" sz="1400" dirty="0"/>
              <a:t> reviews and meta-analyses</a:t>
            </a:r>
            <a:endParaRPr lang="en-GB" sz="1400" b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GB" sz="1400" b="1" dirty="0"/>
              <a:t>Health economic / pharmacoeconomic evaluation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Cost effectiveness / cost utility modelling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Budget impact modelling</a:t>
            </a:r>
            <a:endParaRPr lang="en-GB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Measuring outcomes and costs of disease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Patient surveys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Surveys in the general population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Expert / physician surveys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Contingent valuation (willingness to pay studies)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Costing / resource use studies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Measuring societal impact (productivity loss, caregiver burden)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/>
          </a:p>
          <a:p>
            <a:pPr>
              <a:spcBef>
                <a:spcPts val="0"/>
              </a:spcBef>
            </a:pPr>
            <a:endParaRPr lang="hu-HU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CA78-0FA8-7443-A5B7-D271A24E9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400" b="1" dirty="0"/>
              <a:t>Developing methods and instruments for the measurement of health, quality of life, health-related behaviours and attitudes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Validation / linguistic adaptation of questionnaires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National norms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Crosswalk algorithms between instruments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Quality of life valuation</a:t>
            </a:r>
          </a:p>
          <a:p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err="1"/>
              <a:t>Other</a:t>
            </a:r>
            <a:r>
              <a:rPr lang="hu-HU" sz="1400" b="1" dirty="0"/>
              <a:t> </a:t>
            </a:r>
            <a:r>
              <a:rPr lang="hu-HU" sz="1400" b="1" dirty="0" err="1"/>
              <a:t>areas</a:t>
            </a:r>
            <a:r>
              <a:rPr lang="hu-HU" sz="1400" b="1" dirty="0"/>
              <a:t> in </a:t>
            </a:r>
            <a:r>
              <a:rPr lang="hu-HU" sz="1400" b="1" dirty="0" err="1"/>
              <a:t>health</a:t>
            </a:r>
            <a:r>
              <a:rPr lang="hu-HU" sz="1400" b="1" dirty="0"/>
              <a:t> policy and </a:t>
            </a:r>
            <a:r>
              <a:rPr lang="hu-HU" sz="1400" b="1" dirty="0" err="1"/>
              <a:t>healthcare</a:t>
            </a:r>
            <a:r>
              <a:rPr lang="hu-HU" sz="1400" b="1" dirty="0"/>
              <a:t> management</a:t>
            </a:r>
            <a:endParaRPr lang="hu-H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 err="1"/>
              <a:t>Patient</a:t>
            </a:r>
            <a:r>
              <a:rPr lang="hu-HU" sz="1400" dirty="0"/>
              <a:t> </a:t>
            </a:r>
            <a:r>
              <a:rPr lang="hu-HU" sz="1400" dirty="0" err="1"/>
              <a:t>access</a:t>
            </a:r>
            <a:endParaRPr lang="hu-H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/>
              <a:t>International HTA, </a:t>
            </a:r>
            <a:r>
              <a:rPr lang="hu-HU" sz="1400" dirty="0" err="1"/>
              <a:t>international</a:t>
            </a:r>
            <a:r>
              <a:rPr lang="hu-HU" sz="1400" dirty="0"/>
              <a:t> </a:t>
            </a:r>
            <a:r>
              <a:rPr lang="hu-HU" sz="1400" dirty="0" err="1"/>
              <a:t>transferability</a:t>
            </a:r>
            <a:r>
              <a:rPr lang="hu-HU" sz="1400" dirty="0"/>
              <a:t> of HTA </a:t>
            </a:r>
            <a:r>
              <a:rPr lang="hu-HU" sz="1400" dirty="0" err="1"/>
              <a:t>results</a:t>
            </a:r>
            <a:endParaRPr lang="hu-H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 err="1"/>
              <a:t>Quality</a:t>
            </a:r>
            <a:r>
              <a:rPr lang="hu-HU" sz="1400" dirty="0"/>
              <a:t> </a:t>
            </a:r>
            <a:r>
              <a:rPr lang="hu-HU" sz="1400" dirty="0" err="1"/>
              <a:t>improvement</a:t>
            </a:r>
            <a:endParaRPr lang="hu-H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 err="1"/>
              <a:t>infection</a:t>
            </a:r>
            <a:r>
              <a:rPr lang="hu-HU" sz="1400" dirty="0"/>
              <a:t> </a:t>
            </a:r>
            <a:r>
              <a:rPr lang="hu-HU" sz="1400" dirty="0" err="1"/>
              <a:t>control</a:t>
            </a:r>
            <a:endParaRPr lang="hu-H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 err="1"/>
              <a:t>Patient</a:t>
            </a:r>
            <a:r>
              <a:rPr lang="hu-HU" sz="1400" dirty="0"/>
              <a:t> </a:t>
            </a:r>
            <a:r>
              <a:rPr lang="hu-HU" sz="1400" dirty="0" err="1"/>
              <a:t>payment</a:t>
            </a:r>
            <a:r>
              <a:rPr lang="hu-HU" sz="1400" dirty="0"/>
              <a:t>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Non-technological innovation</a:t>
            </a:r>
            <a:endParaRPr lang="hu-HU" sz="1400" dirty="0"/>
          </a:p>
          <a:p>
            <a:endParaRPr lang="hu-HU" sz="1400" dirty="0"/>
          </a:p>
          <a:p>
            <a:endParaRPr lang="hu-HU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01440B-FFED-EA44-BCC9-202D152AB1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06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Prof. László Gulácsi MD, MSc, PhD, PhD, PhD, PhD, Habil., DSC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9637"/>
          <a:stretch/>
        </p:blipFill>
        <p:spPr>
          <a:xfrm>
            <a:off x="8663552" y="2312988"/>
            <a:ext cx="3064521" cy="388922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83A058-CB81-734D-9332-0633371A4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Research areas / PhD topics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Health Economics, Health Technology Assessment &amp; Medical Decision Making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Pharmacoeconomics: biological, biosimilar and chemical drugs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Medical devices: from clinical evidence to cost-effectiveness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Outcome evaluation &amp; quality of life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Disease burden &amp; cost of illness in acute and chronic diseases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Value based purchasing, quality improvement and pay for performance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Health service research, health policy and financing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Economics and innovation of health industry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Digital Health Technology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Occupational health economics</a:t>
            </a:r>
            <a:r>
              <a:rPr lang="hu-HU" sz="1600" dirty="0"/>
              <a:t> and</a:t>
            </a:r>
            <a:r>
              <a:rPr lang="en-US" sz="1600" dirty="0"/>
              <a:t> health status related sustainable employment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PhD supervision</a:t>
            </a:r>
          </a:p>
          <a:p>
            <a:pPr marL="222250" indent="-214313">
              <a:spcBef>
                <a:spcPts val="0"/>
              </a:spcBef>
            </a:pPr>
            <a:r>
              <a:rPr lang="en-US" sz="1600" dirty="0"/>
              <a:t>Doctoral School in Business and Management, Corvinus University of Budapest</a:t>
            </a:r>
          </a:p>
          <a:p>
            <a:pPr marL="222250" indent="-214313">
              <a:spcBef>
                <a:spcPts val="0"/>
              </a:spcBef>
            </a:pPr>
            <a:r>
              <a:rPr lang="en-US" sz="1600" dirty="0"/>
              <a:t>Doctoral School of Clinical Medicine, Semmelweis University</a:t>
            </a:r>
          </a:p>
          <a:p>
            <a:pPr marL="222250" indent="-214313">
              <a:spcBef>
                <a:spcPts val="0"/>
              </a:spcBef>
            </a:pPr>
            <a:r>
              <a:rPr lang="en-US" sz="1600" dirty="0"/>
              <a:t>University of Amsterdam, Academic Medical Center, Amsterdam</a:t>
            </a:r>
            <a:r>
              <a:rPr lang="hu-H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32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PhD </a:t>
            </a:r>
            <a:r>
              <a:rPr lang="hu-HU" dirty="0" err="1"/>
              <a:t>students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u-HU" sz="1800" b="1" dirty="0" err="1"/>
              <a:t>Hossein</a:t>
            </a:r>
            <a:r>
              <a:rPr lang="hu-HU" sz="1800" b="1" dirty="0"/>
              <a:t> </a:t>
            </a:r>
            <a:r>
              <a:rPr lang="hu-HU" sz="1800" b="1" dirty="0" err="1"/>
              <a:t>Motahari-Nezhad</a:t>
            </a: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dirty="0" err="1"/>
              <a:t>supervisor</a:t>
            </a:r>
            <a:r>
              <a:rPr lang="hu-HU" sz="1800" dirty="0"/>
              <a:t>, </a:t>
            </a:r>
            <a:r>
              <a:rPr lang="hu-HU" sz="1800" dirty="0" err="1"/>
              <a:t>Corvinus</a:t>
            </a:r>
            <a:r>
              <a:rPr lang="hu-HU" sz="1800" dirty="0"/>
              <a:t> University of Budapest: Zsombor Zrubka</a:t>
            </a:r>
          </a:p>
          <a:p>
            <a:pPr marL="0" indent="0">
              <a:spcBef>
                <a:spcPts val="600"/>
              </a:spcBef>
              <a:buNone/>
            </a:pP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b="1" dirty="0"/>
              <a:t>Dr. Irén Németh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dirty="0" err="1"/>
              <a:t>supervisors</a:t>
            </a:r>
            <a:r>
              <a:rPr lang="hu-HU" sz="1800" dirty="0"/>
              <a:t>, Corvinus University of Budapest: Márta Péntek, Zsombor </a:t>
            </a:r>
            <a:r>
              <a:rPr lang="hu-HU" sz="1800" dirty="0" err="1"/>
              <a:t>Zrubka</a:t>
            </a:r>
            <a:endParaRPr lang="hu-HU" sz="1800" dirty="0"/>
          </a:p>
          <a:p>
            <a:pPr marL="0" indent="0">
              <a:spcBef>
                <a:spcPts val="600"/>
              </a:spcBef>
              <a:buNone/>
            </a:pP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b="1" dirty="0"/>
              <a:t>Áron </a:t>
            </a:r>
            <a:r>
              <a:rPr lang="hu-HU" sz="1800" b="1" dirty="0" err="1"/>
              <a:t>Hölgyesi</a:t>
            </a:r>
            <a:endParaRPr lang="hu-HU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dirty="0" err="1"/>
              <a:t>supervisor</a:t>
            </a:r>
            <a:r>
              <a:rPr lang="hu-HU" sz="1800" dirty="0"/>
              <a:t>, Semmelweis University Budapest: Márta Péntek</a:t>
            </a:r>
          </a:p>
          <a:p>
            <a:pPr marL="0" indent="0">
              <a:spcBef>
                <a:spcPts val="600"/>
              </a:spcBef>
              <a:buNone/>
            </a:pPr>
            <a:endParaRPr lang="hu-HU" sz="1800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34D5F5F-A3AE-4DD3-8E81-EA8EB394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360" y="3843513"/>
            <a:ext cx="1316995" cy="110872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66" y="2296159"/>
            <a:ext cx="1322189" cy="135017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CB39EF7-120B-4C79-8C22-697FFE100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360" y="5184274"/>
            <a:ext cx="1316995" cy="16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3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Prof. Márta Péntek MD, PhD, Habil.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Research areas / PhD topics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Outcome measurement and evaluation in healthcare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Patient reported outcome measures (PROM)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Patient reported experience measures (PREM)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Outcome measures for use in economic </a:t>
            </a:r>
            <a:r>
              <a:rPr lang="en-US" sz="1600" dirty="0" err="1"/>
              <a:t>evalu</a:t>
            </a:r>
            <a:r>
              <a:rPr lang="hu-HU" sz="1600" dirty="0"/>
              <a:t>a</a:t>
            </a:r>
            <a:r>
              <a:rPr lang="en-US" sz="1600" dirty="0" err="1"/>
              <a:t>tions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Validation of health-related quality of life and wellbeing measures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Subjective expectations regarding longevity and future health: studies among the general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population and in chronic diseases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Informal care: care related quality of life of informal caregivers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Health economics of rheumatic diseases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PhD supervision</a:t>
            </a:r>
          </a:p>
          <a:p>
            <a:pPr>
              <a:spcBef>
                <a:spcPts val="0"/>
              </a:spcBef>
            </a:pPr>
            <a:r>
              <a:rPr lang="hu-HU" sz="1600" dirty="0" err="1"/>
              <a:t>Doctoral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in Business and Management, Corvinus University of Budapest</a:t>
            </a:r>
          </a:p>
          <a:p>
            <a:pPr>
              <a:spcBef>
                <a:spcPts val="0"/>
              </a:spcBef>
            </a:pPr>
            <a:r>
              <a:rPr lang="hu-HU" sz="1600" dirty="0" err="1"/>
              <a:t>Doctoral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of </a:t>
            </a:r>
            <a:r>
              <a:rPr lang="hu-HU" sz="1600" dirty="0" err="1"/>
              <a:t>Clinical</a:t>
            </a:r>
            <a:r>
              <a:rPr lang="hu-HU" sz="1600" dirty="0"/>
              <a:t> </a:t>
            </a:r>
            <a:r>
              <a:rPr lang="hu-HU" sz="1600" dirty="0" err="1"/>
              <a:t>Medicine</a:t>
            </a:r>
            <a:r>
              <a:rPr lang="hu-HU" sz="1600" dirty="0"/>
              <a:t>, Semmelweis University</a:t>
            </a:r>
          </a:p>
          <a:p>
            <a:pPr>
              <a:spcBef>
                <a:spcPts val="0"/>
              </a:spcBef>
            </a:pPr>
            <a:r>
              <a:rPr lang="hu-HU" sz="1600" dirty="0"/>
              <a:t>University of Amsterdam, </a:t>
            </a:r>
            <a:r>
              <a:rPr lang="hu-HU" sz="1600" dirty="0" err="1"/>
              <a:t>Academic</a:t>
            </a:r>
            <a:r>
              <a:rPr lang="hu-HU" sz="1600" dirty="0"/>
              <a:t> </a:t>
            </a:r>
            <a:r>
              <a:rPr lang="hu-HU" sz="1600" dirty="0" err="1"/>
              <a:t>Medical</a:t>
            </a:r>
            <a:r>
              <a:rPr lang="hu-HU" sz="1600" dirty="0"/>
              <a:t> Center, Amsterdam</a:t>
            </a:r>
          </a:p>
          <a:p>
            <a:pPr marL="2152650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24664"/>
            <a:ext cx="2584073" cy="38761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193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Zsombor Zrubka, MD, MBA, PhD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Research areas / PhD topics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Digital health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Patient-reported outcomes, patient-reported experiences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Patient activation, patient engagement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Health literacy, eHealth literacy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Acceptable health problems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Subjective health expectations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Evidence synthesis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Health economic modelling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Innovation in the life-sciences industries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PhD supervision</a:t>
            </a:r>
          </a:p>
          <a:p>
            <a:pPr>
              <a:spcBef>
                <a:spcPts val="0"/>
              </a:spcBef>
            </a:pPr>
            <a:r>
              <a:rPr lang="hu-HU" sz="1600" dirty="0" err="1"/>
              <a:t>Doctoral</a:t>
            </a:r>
            <a:r>
              <a:rPr lang="hu-HU" sz="1600" dirty="0"/>
              <a:t> </a:t>
            </a:r>
            <a:r>
              <a:rPr lang="hu-HU" sz="1600" dirty="0" err="1"/>
              <a:t>School</a:t>
            </a:r>
            <a:r>
              <a:rPr lang="hu-HU" sz="1600" dirty="0"/>
              <a:t> in Business and Management, Corvinus University of Budapest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Zrubka Zsombor">
            <a:extLst>
              <a:ext uri="{FF2B5EF4-FFF2-40B4-BE49-F238E27FC236}">
                <a16:creationId xmlns:a16="http://schemas.microsoft.com/office/drawing/2014/main" id="{2E56233B-C308-084B-A3F4-19F24321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02" y="2312988"/>
            <a:ext cx="3098012" cy="390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8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E71-6417-493F-9B34-6D7BE1B9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7" y="1284128"/>
            <a:ext cx="11212830" cy="1012031"/>
          </a:xfrm>
        </p:spPr>
        <p:txBody>
          <a:bodyPr/>
          <a:lstStyle/>
          <a:p>
            <a:r>
              <a:rPr lang="hu-HU" dirty="0"/>
              <a:t>PhD students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0ADF-5F0D-4AD3-A92D-DD9FC2546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457450"/>
            <a:ext cx="11212512" cy="37084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Janos </a:t>
            </a:r>
            <a:r>
              <a:rPr lang="en-US" sz="1400" b="1" dirty="0" err="1"/>
              <a:t>Czere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/>
              <a:t>Supervisor</a:t>
            </a:r>
            <a:r>
              <a:rPr lang="en-US" sz="1400" dirty="0"/>
              <a:t>s, </a:t>
            </a:r>
            <a:r>
              <a:rPr lang="en-US" sz="1400" dirty="0" err="1"/>
              <a:t>Óbuda</a:t>
            </a:r>
            <a:r>
              <a:rPr lang="en-US" sz="1400" dirty="0"/>
              <a:t> University: Prof. </a:t>
            </a:r>
            <a:r>
              <a:rPr lang="hu-HU" sz="1400" dirty="0"/>
              <a:t>Márta Péntek</a:t>
            </a:r>
            <a:r>
              <a:rPr lang="en-US" sz="1400" dirty="0"/>
              <a:t>, Prof. </a:t>
            </a:r>
            <a:r>
              <a:rPr lang="hu-HU" sz="1400" dirty="0"/>
              <a:t>László Gulács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Mariann </a:t>
            </a:r>
            <a:r>
              <a:rPr lang="en-US" sz="1400" b="1" dirty="0" err="1"/>
              <a:t>Békésy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Supervisor, </a:t>
            </a:r>
            <a:r>
              <a:rPr lang="en-US" sz="1400" dirty="0" err="1"/>
              <a:t>Óbuda</a:t>
            </a:r>
            <a:r>
              <a:rPr lang="en-US" sz="1400" dirty="0"/>
              <a:t> University: Prof. László Gulácsi  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err="1"/>
              <a:t>Zsolt</a:t>
            </a:r>
            <a:r>
              <a:rPr lang="en-US" sz="1400" b="1" dirty="0"/>
              <a:t> </a:t>
            </a:r>
            <a:r>
              <a:rPr lang="en-US" sz="1400" b="1" dirty="0" err="1"/>
              <a:t>Debrenti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Supervisors, </a:t>
            </a:r>
            <a:r>
              <a:rPr lang="en-US" sz="1400" dirty="0" err="1"/>
              <a:t>Óbuda</a:t>
            </a:r>
            <a:r>
              <a:rPr lang="en-US" sz="1400" dirty="0"/>
              <a:t> University: Prof. </a:t>
            </a:r>
            <a:r>
              <a:rPr lang="hu-HU" sz="1400" dirty="0"/>
              <a:t>László Gulács</a:t>
            </a:r>
            <a:r>
              <a:rPr lang="en-US" sz="1400" dirty="0" err="1"/>
              <a:t>i</a:t>
            </a:r>
            <a:r>
              <a:rPr lang="en-US" sz="1400" dirty="0"/>
              <a:t>, Prof. </a:t>
            </a:r>
            <a:r>
              <a:rPr lang="en-US" sz="1400" dirty="0" err="1"/>
              <a:t>József</a:t>
            </a:r>
            <a:r>
              <a:rPr lang="en-US" sz="1400" dirty="0"/>
              <a:t> </a:t>
            </a:r>
            <a:r>
              <a:rPr lang="en-US" sz="1400" dirty="0" err="1"/>
              <a:t>Fogarasi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Johanna </a:t>
            </a:r>
            <a:r>
              <a:rPr lang="en-US" sz="1400" b="1" dirty="0" err="1"/>
              <a:t>Tripo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Supervisors, </a:t>
            </a:r>
            <a:r>
              <a:rPr lang="en-US" sz="1400" dirty="0" err="1"/>
              <a:t>Óbuda</a:t>
            </a:r>
            <a:r>
              <a:rPr lang="en-US" sz="1400" dirty="0"/>
              <a:t> University: Prof. </a:t>
            </a:r>
            <a:r>
              <a:rPr lang="hu-HU" sz="1400" dirty="0"/>
              <a:t>Márta Péntek</a:t>
            </a:r>
            <a:r>
              <a:rPr lang="en-US" sz="1400" dirty="0"/>
              <a:t>, Prof. </a:t>
            </a:r>
            <a:r>
              <a:rPr lang="en-US" sz="1400" dirty="0" err="1"/>
              <a:t>József</a:t>
            </a:r>
            <a:r>
              <a:rPr lang="en-US" sz="1400" dirty="0"/>
              <a:t> </a:t>
            </a:r>
            <a:r>
              <a:rPr lang="en-US" sz="1400" dirty="0" err="1"/>
              <a:t>Fogarasi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hu-HU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C80B6-BC38-4E3D-A0A3-3215C1F5A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AD2064-E35D-4D28-A9C4-F450C48E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b="15600"/>
          <a:stretch/>
        </p:blipFill>
        <p:spPr>
          <a:xfrm>
            <a:off x="10704385" y="1588661"/>
            <a:ext cx="987552" cy="1128839"/>
          </a:xfrm>
          <a:prstGeom prst="rect">
            <a:avLst/>
          </a:prstGeom>
        </p:spPr>
      </p:pic>
      <p:pic>
        <p:nvPicPr>
          <p:cNvPr id="25" name="Picture 2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6290E73-10E2-43D0-B161-65D05BB1D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0"/>
          <a:stretch/>
        </p:blipFill>
        <p:spPr>
          <a:xfrm>
            <a:off x="10704385" y="2795675"/>
            <a:ext cx="987552" cy="1128839"/>
          </a:xfrm>
          <a:prstGeom prst="rect">
            <a:avLst/>
          </a:prstGeom>
        </p:spPr>
      </p:pic>
      <p:pic>
        <p:nvPicPr>
          <p:cNvPr id="29" name="Picture 2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A6B8ED6-EC33-4287-A9D5-917537911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0"/>
          <a:stretch/>
        </p:blipFill>
        <p:spPr>
          <a:xfrm>
            <a:off x="10704385" y="4002689"/>
            <a:ext cx="987552" cy="1128839"/>
          </a:xfrm>
          <a:prstGeom prst="rect">
            <a:avLst/>
          </a:prstGeom>
        </p:spPr>
      </p:pic>
      <p:pic>
        <p:nvPicPr>
          <p:cNvPr id="31" name="Picture 3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C1BEC39-4C4F-4038-961F-42B0257D5B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2" r="15730" b="5910"/>
          <a:stretch/>
        </p:blipFill>
        <p:spPr>
          <a:xfrm>
            <a:off x="10704385" y="5209703"/>
            <a:ext cx="987552" cy="12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D00C-695D-4BBA-B62A-3C61CD3B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PhD students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C3891-78C4-4D63-ACDD-D70D50378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Barbara </a:t>
            </a:r>
            <a:r>
              <a:rPr lang="en-US" sz="1800" b="1" dirty="0" err="1"/>
              <a:t>Tóth</a:t>
            </a:r>
            <a:endParaRPr lang="en-US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800" dirty="0" err="1"/>
              <a:t>supervisors</a:t>
            </a:r>
            <a:r>
              <a:rPr lang="hu-HU" sz="1800" dirty="0"/>
              <a:t>, </a:t>
            </a:r>
            <a:r>
              <a:rPr lang="en-US" sz="1800" dirty="0" err="1"/>
              <a:t>Óbuda</a:t>
            </a:r>
            <a:r>
              <a:rPr lang="en-US" sz="1800" dirty="0"/>
              <a:t> University </a:t>
            </a:r>
            <a:r>
              <a:rPr lang="hu-HU" sz="1800" dirty="0"/>
              <a:t>: Dr. Zsombor Zrubka, Dr. Péter Galambos</a:t>
            </a:r>
            <a:r>
              <a:rPr lang="en-US" sz="1800" dirty="0"/>
              <a:t>    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err="1"/>
              <a:t>Meriem</a:t>
            </a:r>
            <a:r>
              <a:rPr lang="en-US" sz="1800" b="1" dirty="0"/>
              <a:t> </a:t>
            </a:r>
            <a:r>
              <a:rPr lang="en-US" sz="1800" b="1" dirty="0" err="1"/>
              <a:t>Fgaier</a:t>
            </a:r>
            <a:r>
              <a:rPr lang="en-US" sz="1800" b="1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Supervisors, </a:t>
            </a:r>
            <a:r>
              <a:rPr lang="en-US" sz="1800" dirty="0" err="1"/>
              <a:t>Óbuda</a:t>
            </a:r>
            <a:r>
              <a:rPr lang="en-US" sz="1800" dirty="0"/>
              <a:t> University </a:t>
            </a:r>
            <a:r>
              <a:rPr lang="hu-HU" sz="1800" dirty="0"/>
              <a:t>: Dr. Zsombor Zrubka</a:t>
            </a:r>
            <a:r>
              <a:rPr lang="en-US" sz="1800" dirty="0"/>
              <a:t>, Prof. </a:t>
            </a:r>
            <a:r>
              <a:rPr lang="hu-HU" sz="1800" dirty="0"/>
              <a:t>Márta Péntek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Lea Mhanna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Supervisors, </a:t>
            </a:r>
            <a:r>
              <a:rPr lang="en-US" sz="1800" dirty="0" err="1"/>
              <a:t>Óbuda</a:t>
            </a:r>
            <a:r>
              <a:rPr lang="en-US" sz="1800" dirty="0"/>
              <a:t> University </a:t>
            </a:r>
            <a:r>
              <a:rPr lang="hu-HU" sz="1800" dirty="0"/>
              <a:t>: Dr. Zsombor Zrubka</a:t>
            </a:r>
            <a:r>
              <a:rPr lang="en-US" sz="1800" dirty="0"/>
              <a:t>, Dr. Tam</a:t>
            </a:r>
            <a:r>
              <a:rPr lang="hu-HU" sz="1800" dirty="0"/>
              <a:t>á</a:t>
            </a:r>
            <a:r>
              <a:rPr lang="en-US" sz="1800" dirty="0"/>
              <a:t>s </a:t>
            </a:r>
            <a:r>
              <a:rPr lang="en-US" sz="1800" dirty="0" err="1"/>
              <a:t>Haidegger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Hana Al </a:t>
            </a:r>
            <a:r>
              <a:rPr lang="en-US" sz="1800" b="1" dirty="0" err="1"/>
              <a:t>Abdulkarim</a:t>
            </a:r>
            <a:endParaRPr lang="en-US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Supervisor, </a:t>
            </a:r>
            <a:r>
              <a:rPr lang="en-US" sz="1800" dirty="0" err="1"/>
              <a:t>Óbuda</a:t>
            </a:r>
            <a:r>
              <a:rPr lang="en-US" sz="1800" dirty="0"/>
              <a:t> University: Dr. Zsombor Zrubka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35CF8-B042-4270-A77E-26E692953E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C949F0-B9DA-984D-9838-55029FCBD038}"/>
              </a:ext>
            </a:extLst>
          </p:cNvPr>
          <p:cNvGrpSpPr/>
          <p:nvPr/>
        </p:nvGrpSpPr>
        <p:grpSpPr>
          <a:xfrm>
            <a:off x="10654243" y="1898461"/>
            <a:ext cx="1022833" cy="3498317"/>
            <a:chOff x="10386695" y="1646889"/>
            <a:chExt cx="1339596" cy="4669114"/>
          </a:xfrm>
        </p:grpSpPr>
        <p:pic>
          <p:nvPicPr>
            <p:cNvPr id="11" name="Picture 10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E4BD4C61-D8A7-44DD-ABE2-B78C38A1C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39"/>
            <a:stretch/>
          </p:blipFill>
          <p:spPr>
            <a:xfrm>
              <a:off x="10386695" y="1646889"/>
              <a:ext cx="1325880" cy="1459832"/>
            </a:xfrm>
            <a:prstGeom prst="rect">
              <a:avLst/>
            </a:prstGeom>
          </p:spPr>
        </p:pic>
        <p:pic>
          <p:nvPicPr>
            <p:cNvPr id="13" name="Picture 12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F38D1B91-2B6E-43E5-B50F-29ED20CE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" b="17303"/>
            <a:stretch/>
          </p:blipFill>
          <p:spPr>
            <a:xfrm>
              <a:off x="10400411" y="3205460"/>
              <a:ext cx="1325880" cy="1566731"/>
            </a:xfrm>
            <a:prstGeom prst="rect">
              <a:avLst/>
            </a:prstGeom>
          </p:spPr>
        </p:pic>
        <p:pic>
          <p:nvPicPr>
            <p:cNvPr id="15" name="Picture 14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3BCFF058-07E3-4FD8-B8BA-95682656D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411" y="4962691"/>
              <a:ext cx="1325880" cy="135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9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International </a:t>
            </a:r>
            <a:r>
              <a:rPr lang="hu-HU" dirty="0" err="1"/>
              <a:t>Scientific</a:t>
            </a:r>
            <a:r>
              <a:rPr lang="hu-HU" dirty="0"/>
              <a:t>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95646" y="2329330"/>
            <a:ext cx="10178300" cy="3708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Prof. Dr. Niek </a:t>
            </a:r>
            <a:r>
              <a:rPr lang="en-US" sz="1800" b="1" dirty="0" err="1"/>
              <a:t>Klazinga</a:t>
            </a:r>
            <a:r>
              <a:rPr lang="en-US" sz="1800" b="1" dirty="0"/>
              <a:t> </a:t>
            </a:r>
          </a:p>
          <a:p>
            <a:pPr marL="0" indent="0">
              <a:buNone/>
            </a:pPr>
            <a:r>
              <a:rPr lang="en-US" sz="1400" dirty="0"/>
              <a:t>Professor of Social Medicine, University of Amsterdam, The Netherlands</a:t>
            </a:r>
            <a:r>
              <a:rPr lang="hu-HU" sz="1400" dirty="0"/>
              <a:t>;</a:t>
            </a:r>
            <a:r>
              <a:rPr lang="en-US" sz="1400" dirty="0"/>
              <a:t> Senior policy advisor and lead of the work on Quality of Care, OECD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Prof. Werner B. F. Brouwer </a:t>
            </a:r>
          </a:p>
          <a:p>
            <a:pPr marL="0" indent="0">
              <a:buNone/>
            </a:pPr>
            <a:r>
              <a:rPr lang="en-US" sz="1400" dirty="0"/>
              <a:t>Professor of Health Economics, Chairman, </a:t>
            </a:r>
            <a:r>
              <a:rPr lang="hu-HU" sz="1400" dirty="0"/>
              <a:t>Erasmus </a:t>
            </a:r>
            <a:r>
              <a:rPr lang="hu-HU" sz="1400" dirty="0" err="1"/>
              <a:t>School</a:t>
            </a:r>
            <a:r>
              <a:rPr lang="hu-HU" sz="1400" dirty="0"/>
              <a:t> of Health Policy</a:t>
            </a:r>
            <a:r>
              <a:rPr lang="en-US" sz="1400" dirty="0"/>
              <a:t> &amp; Management, Erasmus University Rotterdam</a:t>
            </a:r>
            <a:r>
              <a:rPr lang="hu-HU" sz="1400" dirty="0"/>
              <a:t>, The </a:t>
            </a:r>
            <a:r>
              <a:rPr lang="hu-HU" sz="1400" dirty="0" err="1"/>
              <a:t>Netherlands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Prof. Job van Exel </a:t>
            </a:r>
          </a:p>
          <a:p>
            <a:pPr marL="0" indent="0">
              <a:buNone/>
            </a:pPr>
            <a:r>
              <a:rPr lang="hu-HU" sz="1400" dirty="0"/>
              <a:t>P</a:t>
            </a:r>
            <a:r>
              <a:rPr lang="en-US" sz="1400" dirty="0" err="1"/>
              <a:t>rofessor</a:t>
            </a:r>
            <a:r>
              <a:rPr lang="en-US" sz="1400" dirty="0"/>
              <a:t> at the institute of Health Policy &amp; Management (</a:t>
            </a:r>
            <a:r>
              <a:rPr lang="en-US" sz="1400" dirty="0" err="1"/>
              <a:t>iBMG</a:t>
            </a:r>
            <a:r>
              <a:rPr lang="en-US" sz="1400" dirty="0"/>
              <a:t>)</a:t>
            </a:r>
            <a:r>
              <a:rPr lang="hu-HU" sz="1400" dirty="0"/>
              <a:t>, Erasmus University Rotterdam, The </a:t>
            </a:r>
            <a:r>
              <a:rPr lang="hu-HU" sz="1400" dirty="0" err="1"/>
              <a:t>Netherlands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6556" y="2316974"/>
            <a:ext cx="964510" cy="13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rof.dr. (Job) NJA van Exel | Erasmus University Rotterdam">
            <a:extLst>
              <a:ext uri="{FF2B5EF4-FFF2-40B4-BE49-F238E27FC236}">
                <a16:creationId xmlns:a16="http://schemas.microsoft.com/office/drawing/2014/main" id="{562DB04C-A834-0A44-94C2-0DC5D8F1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55" y="4861560"/>
            <a:ext cx="964511" cy="13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15" descr="A képen személy, nyakkendő, férfi, öltöny látható&#10;&#10;Automatikusan generált leírás">
            <a:extLst>
              <a:ext uri="{FF2B5EF4-FFF2-40B4-BE49-F238E27FC236}">
                <a16:creationId xmlns:a16="http://schemas.microsoft.com/office/drawing/2014/main" id="{D14AC344-0933-458E-9956-D7F612EDB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6" y="3671301"/>
            <a:ext cx="964511" cy="11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International </a:t>
            </a:r>
            <a:r>
              <a:rPr lang="hu-HU" dirty="0" err="1"/>
              <a:t>Scientific</a:t>
            </a:r>
            <a:r>
              <a:rPr lang="hu-HU" dirty="0"/>
              <a:t>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21986"/>
            <a:ext cx="9566963" cy="3708400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/>
              <a:t>Prof. </a:t>
            </a:r>
            <a:r>
              <a:rPr lang="hu-HU" sz="1800" b="1" dirty="0" err="1"/>
              <a:t>Beatriz</a:t>
            </a:r>
            <a:r>
              <a:rPr lang="hu-HU" sz="1800" b="1" dirty="0"/>
              <a:t> </a:t>
            </a:r>
            <a:r>
              <a:rPr lang="hu-HU" sz="1800" b="1" dirty="0" err="1"/>
              <a:t>González</a:t>
            </a:r>
            <a:r>
              <a:rPr lang="hu-HU" sz="1800" b="1" dirty="0"/>
              <a:t> </a:t>
            </a:r>
            <a:r>
              <a:rPr lang="hu-HU" sz="1800" b="1" dirty="0" err="1"/>
              <a:t>López-Valcárcel</a:t>
            </a:r>
            <a:r>
              <a:rPr lang="hu-HU" sz="1800" b="1" dirty="0"/>
              <a:t> </a:t>
            </a:r>
          </a:p>
          <a:p>
            <a:pPr marL="0" indent="0">
              <a:buNone/>
            </a:pPr>
            <a:r>
              <a:rPr lang="hu-HU" sz="1400" dirty="0"/>
              <a:t>University of Las </a:t>
            </a:r>
            <a:r>
              <a:rPr lang="hu-HU" sz="1400" dirty="0" err="1"/>
              <a:t>Palmas</a:t>
            </a:r>
            <a:r>
              <a:rPr lang="hu-HU" sz="1400" dirty="0"/>
              <a:t>, professor of </a:t>
            </a:r>
            <a:r>
              <a:rPr lang="hu-HU" sz="1400" dirty="0" err="1"/>
              <a:t>Quantitative</a:t>
            </a:r>
            <a:r>
              <a:rPr lang="hu-HU" sz="1400" dirty="0"/>
              <a:t> </a:t>
            </a:r>
            <a:r>
              <a:rPr lang="hu-HU" sz="1400" dirty="0" err="1"/>
              <a:t>Methods</a:t>
            </a:r>
            <a:r>
              <a:rPr lang="hu-HU" sz="1400" dirty="0"/>
              <a:t> in </a:t>
            </a:r>
            <a:r>
              <a:rPr lang="hu-HU" sz="1400" dirty="0" err="1"/>
              <a:t>Economics</a:t>
            </a:r>
            <a:r>
              <a:rPr lang="hu-HU" sz="1400" dirty="0"/>
              <a:t>, Spain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b="1" dirty="0"/>
              <a:t>Prof. </a:t>
            </a:r>
            <a:r>
              <a:rPr lang="hu-HU" sz="1800" b="1" dirty="0" err="1"/>
              <a:t>Milena</a:t>
            </a:r>
            <a:r>
              <a:rPr lang="hu-HU" sz="1800" b="1" dirty="0"/>
              <a:t> </a:t>
            </a:r>
            <a:r>
              <a:rPr lang="hu-HU" sz="1800" b="1" dirty="0" err="1"/>
              <a:t>Pavlova</a:t>
            </a:r>
            <a:r>
              <a:rPr lang="hu-HU" sz="1800" b="1" dirty="0"/>
              <a:t>, PhD </a:t>
            </a:r>
          </a:p>
          <a:p>
            <a:pPr marL="0" indent="0">
              <a:buNone/>
            </a:pPr>
            <a:r>
              <a:rPr lang="hu-HU" sz="1400" dirty="0"/>
              <a:t>Department of Health </a:t>
            </a:r>
            <a:r>
              <a:rPr lang="hu-HU" sz="1400" dirty="0" err="1"/>
              <a:t>Services</a:t>
            </a:r>
            <a:r>
              <a:rPr lang="hu-HU" sz="1400" dirty="0"/>
              <a:t> Research – Research </a:t>
            </a:r>
            <a:r>
              <a:rPr lang="hu-HU" sz="1400" dirty="0" err="1"/>
              <a:t>School</a:t>
            </a:r>
            <a:r>
              <a:rPr lang="hu-HU" sz="1400" dirty="0"/>
              <a:t> CAPHRI, Maastricht University, The </a:t>
            </a:r>
            <a:r>
              <a:rPr lang="hu-HU" sz="1400" dirty="0" err="1"/>
              <a:t>Netherlands</a:t>
            </a:r>
            <a:endParaRPr lang="hu-HU" sz="14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b="1" dirty="0"/>
              <a:t>Prof. Wolfgang </a:t>
            </a:r>
            <a:r>
              <a:rPr lang="hu-HU" sz="1800" b="1" dirty="0" err="1"/>
              <a:t>Greiner</a:t>
            </a:r>
            <a:endParaRPr lang="hu-HU" sz="1800" b="1" dirty="0"/>
          </a:p>
          <a:p>
            <a:pPr marL="0" indent="0">
              <a:buNone/>
            </a:pPr>
            <a:r>
              <a:rPr lang="hu-HU" sz="1400" dirty="0"/>
              <a:t>University of </a:t>
            </a:r>
            <a:r>
              <a:rPr lang="hu-HU" sz="1400" dirty="0" err="1"/>
              <a:t>Bielefeld</a:t>
            </a:r>
            <a:r>
              <a:rPr lang="hu-HU" sz="1400" dirty="0"/>
              <a:t>, professor of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economics</a:t>
            </a:r>
            <a:r>
              <a:rPr lang="hu-HU" sz="1400" dirty="0"/>
              <a:t>, </a:t>
            </a:r>
            <a:r>
              <a:rPr lang="hu-HU" sz="1400" dirty="0" err="1"/>
              <a:t>Germany</a:t>
            </a:r>
            <a:endParaRPr lang="hu-HU" sz="1400" dirty="0"/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967F53-992E-964B-8E7D-57CF488502F6}"/>
              </a:ext>
            </a:extLst>
          </p:cNvPr>
          <p:cNvGrpSpPr/>
          <p:nvPr/>
        </p:nvGrpSpPr>
        <p:grpSpPr>
          <a:xfrm>
            <a:off x="10615959" y="2314772"/>
            <a:ext cx="1109431" cy="3886003"/>
            <a:chOff x="10944317" y="1227486"/>
            <a:chExt cx="1196595" cy="437325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4317" y="1227486"/>
              <a:ext cx="1179465" cy="1185080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3"/>
            <a:srcRect b="11121"/>
            <a:stretch/>
          </p:blipFill>
          <p:spPr>
            <a:xfrm>
              <a:off x="10955832" y="4247455"/>
              <a:ext cx="1185080" cy="1353281"/>
            </a:xfrm>
            <a:prstGeom prst="rect">
              <a:avLst/>
            </a:prstGeom>
          </p:spPr>
        </p:pic>
        <p:pic>
          <p:nvPicPr>
            <p:cNvPr id="2050" name="Picture 2" descr="Milena Pavlova appointed Honorary University Professor at Corvinus  University of Budapest - news - Maastricht University">
              <a:extLst>
                <a:ext uri="{FF2B5EF4-FFF2-40B4-BE49-F238E27FC236}">
                  <a16:creationId xmlns:a16="http://schemas.microsoft.com/office/drawing/2014/main" id="{91DCE17F-F66F-1142-8368-67595FF5E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317" y="2462594"/>
              <a:ext cx="1179465" cy="169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33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International </a:t>
            </a:r>
            <a:r>
              <a:rPr lang="hu-HU" dirty="0" err="1"/>
              <a:t>Scientific</a:t>
            </a:r>
            <a:r>
              <a:rPr lang="hu-HU" dirty="0"/>
              <a:t>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321986"/>
            <a:ext cx="9566963" cy="3708400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/>
              <a:t>Valentina </a:t>
            </a:r>
            <a:r>
              <a:rPr lang="hu-HU" sz="1800" b="1" dirty="0" err="1"/>
              <a:t>Prevolnik</a:t>
            </a:r>
            <a:r>
              <a:rPr lang="hu-HU" sz="1800" b="1" dirty="0"/>
              <a:t> </a:t>
            </a:r>
            <a:r>
              <a:rPr lang="hu-HU" sz="1800" b="1" dirty="0" err="1"/>
              <a:t>Rupel</a:t>
            </a:r>
            <a:r>
              <a:rPr lang="hu-HU" sz="1800" b="1" dirty="0"/>
              <a:t>, PhD</a:t>
            </a:r>
          </a:p>
          <a:p>
            <a:pPr marL="0" indent="0">
              <a:buNone/>
            </a:pPr>
            <a:r>
              <a:rPr lang="hu-HU" sz="1400" dirty="0"/>
              <a:t>Institute of </a:t>
            </a:r>
            <a:r>
              <a:rPr lang="hu-HU" sz="1400" dirty="0" err="1"/>
              <a:t>Economic</a:t>
            </a:r>
            <a:r>
              <a:rPr lang="hu-HU" sz="1400" dirty="0"/>
              <a:t> Research, Ljubljana, </a:t>
            </a:r>
            <a:r>
              <a:rPr lang="hu-HU" sz="1400" dirty="0" err="1"/>
              <a:t>Slovenia</a:t>
            </a:r>
            <a:endParaRPr lang="hu-HU" sz="14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en-US" sz="1800" b="1" dirty="0"/>
              <a:t>Prof. Dr. August Oesterle </a:t>
            </a:r>
          </a:p>
          <a:p>
            <a:pPr marL="0" indent="0">
              <a:buNone/>
            </a:pPr>
            <a:r>
              <a:rPr lang="en-US" sz="1400" dirty="0"/>
              <a:t>Associate Professor of the Institute for Social Policy at Vienna University of E</a:t>
            </a:r>
            <a:r>
              <a:rPr lang="hu-HU" sz="1400" dirty="0" err="1"/>
              <a:t>co</a:t>
            </a:r>
            <a:r>
              <a:rPr lang="en-US" sz="1400" dirty="0"/>
              <a:t>nomics and Business, Austria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b="1" dirty="0"/>
              <a:t>Prof. Dominik </a:t>
            </a:r>
            <a:r>
              <a:rPr lang="hu-HU" sz="1800" b="1" dirty="0" err="1"/>
              <a:t>Golicki</a:t>
            </a:r>
            <a:r>
              <a:rPr lang="hu-HU" sz="1800" b="1" dirty="0"/>
              <a:t>, MD, MA, PhD, Habil. </a:t>
            </a:r>
          </a:p>
          <a:p>
            <a:pPr marL="0" indent="0">
              <a:buNone/>
            </a:pPr>
            <a:r>
              <a:rPr lang="hu-HU" sz="1400" dirty="0"/>
              <a:t>Department of </a:t>
            </a:r>
            <a:r>
              <a:rPr lang="hu-HU" sz="1400" dirty="0" err="1"/>
              <a:t>Experimental</a:t>
            </a:r>
            <a:r>
              <a:rPr lang="hu-HU" sz="1400" dirty="0"/>
              <a:t> &amp; </a:t>
            </a:r>
            <a:r>
              <a:rPr lang="hu-HU" sz="1400" dirty="0" err="1"/>
              <a:t>Clinical</a:t>
            </a:r>
            <a:r>
              <a:rPr lang="hu-HU" sz="1400" dirty="0"/>
              <a:t> </a:t>
            </a:r>
            <a:r>
              <a:rPr lang="hu-HU" sz="1400" dirty="0" err="1"/>
              <a:t>Pharmacology</a:t>
            </a:r>
            <a:r>
              <a:rPr lang="hu-HU" sz="1400" dirty="0"/>
              <a:t>, </a:t>
            </a:r>
            <a:r>
              <a:rPr lang="hu-HU" sz="1400" dirty="0" err="1"/>
              <a:t>Medical</a:t>
            </a:r>
            <a:r>
              <a:rPr lang="hu-HU" sz="1400" dirty="0"/>
              <a:t> University of </a:t>
            </a:r>
            <a:r>
              <a:rPr lang="hu-HU" sz="1400" dirty="0" err="1"/>
              <a:t>Warsaw</a:t>
            </a:r>
            <a:r>
              <a:rPr lang="hu-HU" sz="1400" dirty="0"/>
              <a:t>, Poland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2" name="Picture 4" descr="About us - HealthQuest">
            <a:extLst>
              <a:ext uri="{FF2B5EF4-FFF2-40B4-BE49-F238E27FC236}">
                <a16:creationId xmlns:a16="http://schemas.microsoft.com/office/drawing/2014/main" id="{67A4C019-C7C1-114E-B130-F250D98C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95" y="5015695"/>
            <a:ext cx="1185080" cy="11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6394FA4-16F1-9F43-B4B4-1722F45DE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1594"/>
          <a:stretch/>
        </p:blipFill>
        <p:spPr bwMode="auto">
          <a:xfrm>
            <a:off x="10531842" y="3575033"/>
            <a:ext cx="1185080" cy="13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07EF7-FEAF-D243-A57A-0D6DA8B6C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9" r="15879"/>
          <a:stretch/>
        </p:blipFill>
        <p:spPr>
          <a:xfrm>
            <a:off x="10527495" y="2321986"/>
            <a:ext cx="118508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200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con_diasor_Eng_TB" id="{F8E41A36-C253-4BF7-B0A0-CD45794330C9}" vid="{3E7940FD-CCDD-4412-AE1E-B69A975882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3_Office Theme</Template>
  <TotalTime>2453</TotalTime>
  <Words>8702</Words>
  <Application>Microsoft Macintosh PowerPoint</Application>
  <PresentationFormat>Widescreen</PresentationFormat>
  <Paragraphs>505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System Font Regular</vt:lpstr>
      <vt:lpstr>Times New Roman</vt:lpstr>
      <vt:lpstr>3_Office Theme</vt:lpstr>
      <vt:lpstr>HECON–Health Economics Research Center</vt:lpstr>
      <vt:lpstr>The HECON team</vt:lpstr>
      <vt:lpstr>PhD students</vt:lpstr>
      <vt:lpstr>PhD students</vt:lpstr>
      <vt:lpstr>PhD students</vt:lpstr>
      <vt:lpstr>PhD students</vt:lpstr>
      <vt:lpstr>International Scientific Advisory Board</vt:lpstr>
      <vt:lpstr>International Scientific Advisory Board</vt:lpstr>
      <vt:lpstr>International Scientific Advisory Board</vt:lpstr>
      <vt:lpstr>Hungarian Scientific Advisory Board</vt:lpstr>
      <vt:lpstr>Public relations</vt:lpstr>
      <vt:lpstr>Publications in English 2010 – 2021</vt:lpstr>
      <vt:lpstr>Publications in English 1/2021  Σ  IF: 58.776</vt:lpstr>
      <vt:lpstr>Publications in English 2/2021  Σ  IF: 58,776</vt:lpstr>
      <vt:lpstr>Publications in English 3/2021  Σ IF: 58,776</vt:lpstr>
      <vt:lpstr>Publications in Hungarian 1/2021  Σ IF: 58.776</vt:lpstr>
      <vt:lpstr>Publications in English 1/2020</vt:lpstr>
      <vt:lpstr>Publications in English 2/2020</vt:lpstr>
      <vt:lpstr>Publications in English 3/2020</vt:lpstr>
      <vt:lpstr>Publications in English 4/2020</vt:lpstr>
      <vt:lpstr>Publications in English 5/2020</vt:lpstr>
      <vt:lpstr>Book chapters in English 2020</vt:lpstr>
      <vt:lpstr>ISPOR Europe 2020 abstracts </vt:lpstr>
      <vt:lpstr>ISPOR Europe 2020 abstracts</vt:lpstr>
      <vt:lpstr>ISPOR Europe 2020 abstracts</vt:lpstr>
      <vt:lpstr>Publications in Hungarian 2020</vt:lpstr>
      <vt:lpstr>Conference presentations in English 2020 </vt:lpstr>
      <vt:lpstr>Conferences in Hungarian 2020 </vt:lpstr>
      <vt:lpstr>Publications in English 1/2019</vt:lpstr>
      <vt:lpstr>Publications in English 2/2019</vt:lpstr>
      <vt:lpstr>Publications in English 3/2019 </vt:lpstr>
      <vt:lpstr>Publications in English 4/2019 </vt:lpstr>
      <vt:lpstr>Publications in English 5/2019</vt:lpstr>
      <vt:lpstr>Publications in English 6/2019 </vt:lpstr>
      <vt:lpstr>Ongoing research projects</vt:lpstr>
      <vt:lpstr>Completed EU-funded research projects</vt:lpstr>
      <vt:lpstr>Research competences: Clinical areas</vt:lpstr>
      <vt:lpstr>Research areas / methods</vt:lpstr>
      <vt:lpstr>Prof. László Gulácsi MD, MSc, PhD, PhD, PhD, PhD, Habil., DSC</vt:lpstr>
      <vt:lpstr>Prof. Márta Péntek MD, PhD, Habil.</vt:lpstr>
      <vt:lpstr>Zsombor Zrubka, MD, MBA, PhD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HECON–Health Economics Research Center</dc:title>
  <dc:creator>Zsombor Zrubka</dc:creator>
  <cp:lastModifiedBy>Zsombor Zrubka</cp:lastModifiedBy>
  <cp:revision>223</cp:revision>
  <cp:lastPrinted>2019-02-21T16:25:53Z</cp:lastPrinted>
  <dcterms:created xsi:type="dcterms:W3CDTF">2020-09-09T17:04:57Z</dcterms:created>
  <dcterms:modified xsi:type="dcterms:W3CDTF">2021-09-27T17:15:22Z</dcterms:modified>
</cp:coreProperties>
</file>